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93" r:id="rId5"/>
  </p:sldMasterIdLst>
  <p:notesMasterIdLst>
    <p:notesMasterId r:id="rId24"/>
  </p:notesMasterIdLst>
  <p:handoutMasterIdLst>
    <p:handoutMasterId r:id="rId25"/>
  </p:handoutMasterIdLst>
  <p:sldIdLst>
    <p:sldId id="266" r:id="rId6"/>
    <p:sldId id="267" r:id="rId7"/>
    <p:sldId id="300" r:id="rId8"/>
    <p:sldId id="269" r:id="rId9"/>
    <p:sldId id="299" r:id="rId10"/>
    <p:sldId id="301" r:id="rId11"/>
    <p:sldId id="302" r:id="rId12"/>
    <p:sldId id="303" r:id="rId13"/>
    <p:sldId id="304" r:id="rId14"/>
    <p:sldId id="305" r:id="rId15"/>
    <p:sldId id="307" r:id="rId16"/>
    <p:sldId id="308" r:id="rId17"/>
    <p:sldId id="309" r:id="rId18"/>
    <p:sldId id="310" r:id="rId19"/>
    <p:sldId id="311" r:id="rId20"/>
    <p:sldId id="312" r:id="rId21"/>
    <p:sldId id="313" r:id="rId22"/>
    <p:sldId id="314"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615190-DC0D-87D6-014F-90C8C4BC2876}" name="Joshua Samuel Gonzalez" initials="JG" userId="S::JGonzalez@fhi360.org::6867bf70-2a2f-45f3-a8b2-120e05ba1535" providerId="AD"/>
  <p188:author id="{509AD699-D0A5-97EF-C2E3-E2C7C3515BB9}" name="Kendra Northington Stone" initials="KS" userId="S::KNorthington@fhi360.org::7c17964f-4533-4e1e-9ef0-3b8815c785c3"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03000"/>
    <a:srgbClr val="6E8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18"/>
    <p:restoredTop sz="86395"/>
  </p:normalViewPr>
  <p:slideViewPr>
    <p:cSldViewPr snapToGrid="0">
      <p:cViewPr varScale="1">
        <p:scale>
          <a:sx n="105" d="100"/>
          <a:sy n="105" d="100"/>
        </p:scale>
        <p:origin x="1454" y="67"/>
      </p:cViewPr>
      <p:guideLst/>
    </p:cSldViewPr>
  </p:slideViewPr>
  <p:outlineViewPr>
    <p:cViewPr>
      <p:scale>
        <a:sx n="33" d="100"/>
        <a:sy n="33" d="100"/>
      </p:scale>
      <p:origin x="0" y="-3912"/>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142" d="100"/>
          <a:sy n="142" d="100"/>
        </p:scale>
        <p:origin x="4184"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 Id="rId30"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CEEE6E0-BC2C-012A-AFF6-BF73DEB6CCF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6B899E6-B757-4EAA-33E2-65DBB1A902A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58CFC3-7E54-7A40-BBA2-176A299549BD}" type="datetimeFigureOut">
              <a:rPr lang="en-US" smtClean="0"/>
              <a:t>5/18/2026</a:t>
            </a:fld>
            <a:endParaRPr lang="en-US" dirty="0"/>
          </a:p>
        </p:txBody>
      </p:sp>
      <p:sp>
        <p:nvSpPr>
          <p:cNvPr id="4" name="Footer Placeholder 3">
            <a:extLst>
              <a:ext uri="{FF2B5EF4-FFF2-40B4-BE49-F238E27FC236}">
                <a16:creationId xmlns:a16="http://schemas.microsoft.com/office/drawing/2014/main" id="{B83C7CFA-F7E4-1CF2-13E1-2312D5675B6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5E610300-86AF-6734-DAAB-78457B230C4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0174486-1D4F-DC45-B2E3-3EEEEFBCA0BE}" type="slidenum">
              <a:rPr lang="en-US" smtClean="0"/>
              <a:t>‹#›</a:t>
            </a:fld>
            <a:endParaRPr lang="en-US" dirty="0"/>
          </a:p>
        </p:txBody>
      </p:sp>
    </p:spTree>
    <p:extLst>
      <p:ext uri="{BB962C8B-B14F-4D97-AF65-F5344CB8AC3E}">
        <p14:creationId xmlns:p14="http://schemas.microsoft.com/office/powerpoint/2010/main" val="28389411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4BB93D-A499-8C49-89DB-894BFFA5CBDC}" type="datetimeFigureOut">
              <a:rPr lang="en-US" smtClean="0"/>
              <a:t>5/18/2026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39DD76-6F3D-1A42-8AFB-7E5F8ED43188}" type="slidenum">
              <a:rPr lang="en-US" smtClean="0"/>
              <a:t>‹#›</a:t>
            </a:fld>
            <a:endParaRPr lang="en-US" dirty="0"/>
          </a:p>
        </p:txBody>
      </p:sp>
    </p:spTree>
    <p:extLst>
      <p:ext uri="{BB962C8B-B14F-4D97-AF65-F5344CB8AC3E}">
        <p14:creationId xmlns:p14="http://schemas.microsoft.com/office/powerpoint/2010/main" val="3586774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https://actforyouth.org/resources/pyd/pyd_pyd101curriculum.pdf </a:t>
            </a:r>
          </a:p>
        </p:txBody>
      </p:sp>
      <p:sp>
        <p:nvSpPr>
          <p:cNvPr id="4" name="Slide Number Placeholder 3"/>
          <p:cNvSpPr>
            <a:spLocks noGrp="1"/>
          </p:cNvSpPr>
          <p:nvPr>
            <p:ph type="sldNum" sz="quarter" idx="5"/>
          </p:nvPr>
        </p:nvSpPr>
        <p:spPr/>
        <p:txBody>
          <a:bodyPr/>
          <a:lstStyle/>
          <a:p>
            <a:fld id="{9239DD76-6F3D-1A42-8AFB-7E5F8ED43188}" type="slidenum">
              <a:rPr lang="en-US" smtClean="0"/>
              <a:t>5</a:t>
            </a:fld>
            <a:endParaRPr lang="en-US" dirty="0"/>
          </a:p>
        </p:txBody>
      </p:sp>
    </p:spTree>
    <p:extLst>
      <p:ext uri="{BB962C8B-B14F-4D97-AF65-F5344CB8AC3E}">
        <p14:creationId xmlns:p14="http://schemas.microsoft.com/office/powerpoint/2010/main" val="18747477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AB0F34-484A-C764-91BA-743AA30E48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BE6FE8-036E-86AE-E079-659C8811DE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2D2B1B-4864-720A-56C6-CDFB4C412029}"/>
              </a:ext>
            </a:extLst>
          </p:cNvPr>
          <p:cNvSpPr>
            <a:spLocks noGrp="1"/>
          </p:cNvSpPr>
          <p:nvPr>
            <p:ph type="body" idx="1"/>
          </p:nvPr>
        </p:nvSpPr>
        <p:spPr/>
        <p:txBody>
          <a:bodyPr/>
          <a:lstStyle/>
          <a:p>
            <a:r>
              <a:rPr lang="en-US" dirty="0"/>
              <a:t>https://actforyouth.org/resources/pyd/pyd_pyd101curriculum.pdf</a:t>
            </a:r>
          </a:p>
        </p:txBody>
      </p:sp>
      <p:sp>
        <p:nvSpPr>
          <p:cNvPr id="4" name="Slide Number Placeholder 3">
            <a:extLst>
              <a:ext uri="{FF2B5EF4-FFF2-40B4-BE49-F238E27FC236}">
                <a16:creationId xmlns:a16="http://schemas.microsoft.com/office/drawing/2014/main" id="{3488C2CD-A56E-2CD4-15C7-557D748E3657}"/>
              </a:ext>
            </a:extLst>
          </p:cNvPr>
          <p:cNvSpPr>
            <a:spLocks noGrp="1"/>
          </p:cNvSpPr>
          <p:nvPr>
            <p:ph type="sldNum" sz="quarter" idx="5"/>
          </p:nvPr>
        </p:nvSpPr>
        <p:spPr/>
        <p:txBody>
          <a:bodyPr/>
          <a:lstStyle/>
          <a:p>
            <a:fld id="{9239DD76-6F3D-1A42-8AFB-7E5F8ED43188}" type="slidenum">
              <a:rPr lang="en-US" smtClean="0"/>
              <a:t>15</a:t>
            </a:fld>
            <a:endParaRPr lang="en-US" dirty="0"/>
          </a:p>
        </p:txBody>
      </p:sp>
    </p:spTree>
    <p:extLst>
      <p:ext uri="{BB962C8B-B14F-4D97-AF65-F5344CB8AC3E}">
        <p14:creationId xmlns:p14="http://schemas.microsoft.com/office/powerpoint/2010/main" val="13099702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B03C26-F6BB-A975-A6AF-EDD969C103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9AF745D-0402-CCB6-2DEE-3E898257C0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CC8DBF-3BEE-B63D-A54D-32099B9D6DC2}"/>
              </a:ext>
            </a:extLst>
          </p:cNvPr>
          <p:cNvSpPr>
            <a:spLocks noGrp="1"/>
          </p:cNvSpPr>
          <p:nvPr>
            <p:ph type="body" idx="1"/>
          </p:nvPr>
        </p:nvSpPr>
        <p:spPr/>
        <p:txBody>
          <a:bodyPr/>
          <a:lstStyle/>
          <a:p>
            <a:r>
              <a:rPr lang="en-US" dirty="0"/>
              <a:t>https://actforyouth.org/resources/pyd/pyd_pyd101curriculum.pdf</a:t>
            </a:r>
          </a:p>
        </p:txBody>
      </p:sp>
      <p:sp>
        <p:nvSpPr>
          <p:cNvPr id="4" name="Slide Number Placeholder 3">
            <a:extLst>
              <a:ext uri="{FF2B5EF4-FFF2-40B4-BE49-F238E27FC236}">
                <a16:creationId xmlns:a16="http://schemas.microsoft.com/office/drawing/2014/main" id="{7B13A4CC-7F4D-E43E-9FE3-B53537D54332}"/>
              </a:ext>
            </a:extLst>
          </p:cNvPr>
          <p:cNvSpPr>
            <a:spLocks noGrp="1"/>
          </p:cNvSpPr>
          <p:nvPr>
            <p:ph type="sldNum" sz="quarter" idx="5"/>
          </p:nvPr>
        </p:nvSpPr>
        <p:spPr/>
        <p:txBody>
          <a:bodyPr/>
          <a:lstStyle/>
          <a:p>
            <a:fld id="{9239DD76-6F3D-1A42-8AFB-7E5F8ED43188}" type="slidenum">
              <a:rPr lang="en-US" smtClean="0"/>
              <a:t>16</a:t>
            </a:fld>
            <a:endParaRPr lang="en-US" dirty="0"/>
          </a:p>
        </p:txBody>
      </p:sp>
    </p:spTree>
    <p:extLst>
      <p:ext uri="{BB962C8B-B14F-4D97-AF65-F5344CB8AC3E}">
        <p14:creationId xmlns:p14="http://schemas.microsoft.com/office/powerpoint/2010/main" val="31413767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4CC6F8-0B04-A263-DDAD-4F2508BEFA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D9AD2F-9539-9C34-C443-5B9E80925A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AEBC09-745A-9260-D49A-9CDF303366DD}"/>
              </a:ext>
            </a:extLst>
          </p:cNvPr>
          <p:cNvSpPr>
            <a:spLocks noGrp="1"/>
          </p:cNvSpPr>
          <p:nvPr>
            <p:ph type="body" idx="1"/>
          </p:nvPr>
        </p:nvSpPr>
        <p:spPr/>
        <p:txBody>
          <a:bodyPr/>
          <a:lstStyle/>
          <a:p>
            <a:r>
              <a:rPr lang="en-US" dirty="0"/>
              <a:t>https://actforyouth.org/resources/pyd/pyd_pyd101curriculum.pdf</a:t>
            </a:r>
          </a:p>
        </p:txBody>
      </p:sp>
      <p:sp>
        <p:nvSpPr>
          <p:cNvPr id="4" name="Slide Number Placeholder 3">
            <a:extLst>
              <a:ext uri="{FF2B5EF4-FFF2-40B4-BE49-F238E27FC236}">
                <a16:creationId xmlns:a16="http://schemas.microsoft.com/office/drawing/2014/main" id="{4B641445-198C-2B12-E66B-AD2E6C748F21}"/>
              </a:ext>
            </a:extLst>
          </p:cNvPr>
          <p:cNvSpPr>
            <a:spLocks noGrp="1"/>
          </p:cNvSpPr>
          <p:nvPr>
            <p:ph type="sldNum" sz="quarter" idx="5"/>
          </p:nvPr>
        </p:nvSpPr>
        <p:spPr/>
        <p:txBody>
          <a:bodyPr/>
          <a:lstStyle/>
          <a:p>
            <a:fld id="{9239DD76-6F3D-1A42-8AFB-7E5F8ED43188}" type="slidenum">
              <a:rPr lang="en-US" smtClean="0"/>
              <a:t>17</a:t>
            </a:fld>
            <a:endParaRPr lang="en-US" dirty="0"/>
          </a:p>
        </p:txBody>
      </p:sp>
    </p:spTree>
    <p:extLst>
      <p:ext uri="{BB962C8B-B14F-4D97-AF65-F5344CB8AC3E}">
        <p14:creationId xmlns:p14="http://schemas.microsoft.com/office/powerpoint/2010/main" val="38202113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https://actforyouth.org/resources/pyd/pyd_pyd101curriculum.pdf</a:t>
            </a:r>
          </a:p>
        </p:txBody>
      </p:sp>
      <p:sp>
        <p:nvSpPr>
          <p:cNvPr id="4" name="Slide Number Placeholder 3"/>
          <p:cNvSpPr>
            <a:spLocks noGrp="1"/>
          </p:cNvSpPr>
          <p:nvPr>
            <p:ph type="sldNum" sz="quarter" idx="5"/>
          </p:nvPr>
        </p:nvSpPr>
        <p:spPr/>
        <p:txBody>
          <a:bodyPr/>
          <a:lstStyle/>
          <a:p>
            <a:fld id="{9239DD76-6F3D-1A42-8AFB-7E5F8ED43188}" type="slidenum">
              <a:rPr lang="en-US" smtClean="0"/>
              <a:t>18</a:t>
            </a:fld>
            <a:endParaRPr lang="en-US" dirty="0"/>
          </a:p>
        </p:txBody>
      </p:sp>
    </p:spTree>
    <p:extLst>
      <p:ext uri="{BB962C8B-B14F-4D97-AF65-F5344CB8AC3E}">
        <p14:creationId xmlns:p14="http://schemas.microsoft.com/office/powerpoint/2010/main" val="22321177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https://actforyouth.org/resources/pyd/pyd_pyd101curriculum.pdf</a:t>
            </a:r>
          </a:p>
        </p:txBody>
      </p:sp>
      <p:sp>
        <p:nvSpPr>
          <p:cNvPr id="4" name="Slide Number Placeholder 3"/>
          <p:cNvSpPr>
            <a:spLocks noGrp="1"/>
          </p:cNvSpPr>
          <p:nvPr>
            <p:ph type="sldNum" sz="quarter" idx="5"/>
          </p:nvPr>
        </p:nvSpPr>
        <p:spPr/>
        <p:txBody>
          <a:bodyPr/>
          <a:lstStyle/>
          <a:p>
            <a:fld id="{9239DD76-6F3D-1A42-8AFB-7E5F8ED43188}" type="slidenum">
              <a:rPr lang="en-US" smtClean="0"/>
              <a:t>6</a:t>
            </a:fld>
            <a:endParaRPr lang="en-US" dirty="0"/>
          </a:p>
        </p:txBody>
      </p:sp>
    </p:spTree>
    <p:extLst>
      <p:ext uri="{BB962C8B-B14F-4D97-AF65-F5344CB8AC3E}">
        <p14:creationId xmlns:p14="http://schemas.microsoft.com/office/powerpoint/2010/main" val="9996834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https://actforyouth.org/resources/pyd/pyd_pyd101curriculum.pdf</a:t>
            </a:r>
          </a:p>
        </p:txBody>
      </p:sp>
      <p:sp>
        <p:nvSpPr>
          <p:cNvPr id="4" name="Slide Number Placeholder 3"/>
          <p:cNvSpPr>
            <a:spLocks noGrp="1"/>
          </p:cNvSpPr>
          <p:nvPr>
            <p:ph type="sldNum" sz="quarter" idx="5"/>
          </p:nvPr>
        </p:nvSpPr>
        <p:spPr/>
        <p:txBody>
          <a:bodyPr/>
          <a:lstStyle/>
          <a:p>
            <a:fld id="{9239DD76-6F3D-1A42-8AFB-7E5F8ED43188}" type="slidenum">
              <a:rPr lang="en-US" smtClean="0"/>
              <a:t>7</a:t>
            </a:fld>
            <a:endParaRPr lang="en-US" dirty="0"/>
          </a:p>
        </p:txBody>
      </p:sp>
    </p:spTree>
    <p:extLst>
      <p:ext uri="{BB962C8B-B14F-4D97-AF65-F5344CB8AC3E}">
        <p14:creationId xmlns:p14="http://schemas.microsoft.com/office/powerpoint/2010/main" val="3548216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https://actforyouth.org/resources/pyd/pyd_pyd101curriculum.pdf</a:t>
            </a:r>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8</a:t>
            </a:fld>
            <a:endParaRPr lang="en-US" dirty="0"/>
          </a:p>
        </p:txBody>
      </p:sp>
    </p:spTree>
    <p:extLst>
      <p:ext uri="{BB962C8B-B14F-4D97-AF65-F5344CB8AC3E}">
        <p14:creationId xmlns:p14="http://schemas.microsoft.com/office/powerpoint/2010/main" val="2719411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https://youtu.be/o1VoUImKYDE?feature=shared</a:t>
            </a:r>
          </a:p>
        </p:txBody>
      </p:sp>
      <p:sp>
        <p:nvSpPr>
          <p:cNvPr id="4" name="Slide Number Placeholder 3"/>
          <p:cNvSpPr>
            <a:spLocks noGrp="1"/>
          </p:cNvSpPr>
          <p:nvPr>
            <p:ph type="sldNum" sz="quarter" idx="5"/>
          </p:nvPr>
        </p:nvSpPr>
        <p:spPr/>
        <p:txBody>
          <a:bodyPr/>
          <a:lstStyle/>
          <a:p>
            <a:fld id="{9239DD76-6F3D-1A42-8AFB-7E5F8ED43188}" type="slidenum">
              <a:rPr lang="en-US" smtClean="0"/>
              <a:t>9</a:t>
            </a:fld>
            <a:endParaRPr lang="en-US" dirty="0"/>
          </a:p>
        </p:txBody>
      </p:sp>
    </p:spTree>
    <p:extLst>
      <p:ext uri="{BB962C8B-B14F-4D97-AF65-F5344CB8AC3E}">
        <p14:creationId xmlns:p14="http://schemas.microsoft.com/office/powerpoint/2010/main" val="42146511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https://actforyouth.org/resources/pyd/pyd_pyd101curriculum.pdf</a:t>
            </a:r>
          </a:p>
        </p:txBody>
      </p:sp>
      <p:sp>
        <p:nvSpPr>
          <p:cNvPr id="4" name="Slide Number Placeholder 3"/>
          <p:cNvSpPr>
            <a:spLocks noGrp="1"/>
          </p:cNvSpPr>
          <p:nvPr>
            <p:ph type="sldNum" sz="quarter" idx="5"/>
          </p:nvPr>
        </p:nvSpPr>
        <p:spPr/>
        <p:txBody>
          <a:bodyPr/>
          <a:lstStyle/>
          <a:p>
            <a:fld id="{9239DD76-6F3D-1A42-8AFB-7E5F8ED43188}" type="slidenum">
              <a:rPr lang="en-US" smtClean="0"/>
              <a:t>11</a:t>
            </a:fld>
            <a:endParaRPr lang="en-US" dirty="0"/>
          </a:p>
        </p:txBody>
      </p:sp>
    </p:spTree>
    <p:extLst>
      <p:ext uri="{BB962C8B-B14F-4D97-AF65-F5344CB8AC3E}">
        <p14:creationId xmlns:p14="http://schemas.microsoft.com/office/powerpoint/2010/main" val="29068193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B4AD8D-8861-440C-A739-E8A970F5C5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6B1A72-541D-BE87-B3B7-0DEB85BAA4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3CF4E2-81F2-7395-CECD-DD4E3AB9FF73}"/>
              </a:ext>
            </a:extLst>
          </p:cNvPr>
          <p:cNvSpPr>
            <a:spLocks noGrp="1"/>
          </p:cNvSpPr>
          <p:nvPr>
            <p:ph type="body" idx="1"/>
          </p:nvPr>
        </p:nvSpPr>
        <p:spPr/>
        <p:txBody>
          <a:bodyPr/>
          <a:lstStyle/>
          <a:p>
            <a:r>
              <a:rPr lang="en-US" dirty="0"/>
              <a:t>https://actforyouth.org/resources/pyd/pyd_pyd101curriculum.pdf </a:t>
            </a:r>
          </a:p>
        </p:txBody>
      </p:sp>
      <p:sp>
        <p:nvSpPr>
          <p:cNvPr id="4" name="Slide Number Placeholder 3">
            <a:extLst>
              <a:ext uri="{FF2B5EF4-FFF2-40B4-BE49-F238E27FC236}">
                <a16:creationId xmlns:a16="http://schemas.microsoft.com/office/drawing/2014/main" id="{FA157B05-8E75-CBE1-5420-5E1DAA9CA44A}"/>
              </a:ext>
            </a:extLst>
          </p:cNvPr>
          <p:cNvSpPr>
            <a:spLocks noGrp="1"/>
          </p:cNvSpPr>
          <p:nvPr>
            <p:ph type="sldNum" sz="quarter" idx="5"/>
          </p:nvPr>
        </p:nvSpPr>
        <p:spPr/>
        <p:txBody>
          <a:bodyPr/>
          <a:lstStyle/>
          <a:p>
            <a:fld id="{9239DD76-6F3D-1A42-8AFB-7E5F8ED43188}" type="slidenum">
              <a:rPr lang="en-US" smtClean="0"/>
              <a:t>12</a:t>
            </a:fld>
            <a:endParaRPr lang="en-US" dirty="0"/>
          </a:p>
        </p:txBody>
      </p:sp>
    </p:spTree>
    <p:extLst>
      <p:ext uri="{BB962C8B-B14F-4D97-AF65-F5344CB8AC3E}">
        <p14:creationId xmlns:p14="http://schemas.microsoft.com/office/powerpoint/2010/main" val="16841975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https://actforyouth.org/resources/pyd/pyd_pyd101curriculum.pdf</a:t>
            </a:r>
          </a:p>
        </p:txBody>
      </p:sp>
      <p:sp>
        <p:nvSpPr>
          <p:cNvPr id="4" name="Slide Number Placeholder 3"/>
          <p:cNvSpPr>
            <a:spLocks noGrp="1"/>
          </p:cNvSpPr>
          <p:nvPr>
            <p:ph type="sldNum" sz="quarter" idx="5"/>
          </p:nvPr>
        </p:nvSpPr>
        <p:spPr/>
        <p:txBody>
          <a:bodyPr/>
          <a:lstStyle/>
          <a:p>
            <a:fld id="{9239DD76-6F3D-1A42-8AFB-7E5F8ED43188}" type="slidenum">
              <a:rPr lang="en-US" smtClean="0"/>
              <a:t>13</a:t>
            </a:fld>
            <a:endParaRPr lang="en-US" dirty="0"/>
          </a:p>
        </p:txBody>
      </p:sp>
    </p:spTree>
    <p:extLst>
      <p:ext uri="{BB962C8B-B14F-4D97-AF65-F5344CB8AC3E}">
        <p14:creationId xmlns:p14="http://schemas.microsoft.com/office/powerpoint/2010/main" val="21385004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https://actforyouth.org/resources/pyd/pyd_pyd101curriculum.pdf</a:t>
            </a:r>
          </a:p>
        </p:txBody>
      </p:sp>
      <p:sp>
        <p:nvSpPr>
          <p:cNvPr id="4" name="Slide Number Placeholder 3"/>
          <p:cNvSpPr>
            <a:spLocks noGrp="1"/>
          </p:cNvSpPr>
          <p:nvPr>
            <p:ph type="sldNum" sz="quarter" idx="5"/>
          </p:nvPr>
        </p:nvSpPr>
        <p:spPr/>
        <p:txBody>
          <a:bodyPr/>
          <a:lstStyle/>
          <a:p>
            <a:fld id="{9239DD76-6F3D-1A42-8AFB-7E5F8ED43188}" type="slidenum">
              <a:rPr lang="en-US" smtClean="0"/>
              <a:t>14</a:t>
            </a:fld>
            <a:endParaRPr lang="en-US" dirty="0"/>
          </a:p>
        </p:txBody>
      </p:sp>
    </p:spTree>
    <p:extLst>
      <p:ext uri="{BB962C8B-B14F-4D97-AF65-F5344CB8AC3E}">
        <p14:creationId xmlns:p14="http://schemas.microsoft.com/office/powerpoint/2010/main" val="39947064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2.xml"/><Relationship Id="rId4" Type="http://schemas.openxmlformats.org/officeDocument/2006/relationships/image" Target="../media/image28.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2893416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3"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0" y="2393022"/>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0" y="4872697"/>
            <a:ext cx="5767137"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2035008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800" indent="-228600">
              <a:buFont typeface="System Font Regular"/>
              <a:buChar char="–"/>
              <a:defRPr/>
            </a:lvl2pPr>
            <a:lvl3pPr marL="1143000" indent="-228600">
              <a:buFont typeface="System Font Regular"/>
              <a:buChar char="▸"/>
              <a:defRPr/>
            </a:lvl3pPr>
            <a:lvl5pPr marL="2057400" indent="-22860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630771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800" indent="-228600">
              <a:buFont typeface="System Font Regular"/>
              <a:buChar char="–"/>
              <a:defRPr>
                <a:solidFill>
                  <a:schemeClr val="bg1"/>
                </a:solidFill>
              </a:defRPr>
            </a:lvl2pPr>
            <a:lvl3pPr marL="1143000" indent="-228600">
              <a:buFont typeface="System Font Regular"/>
              <a:buChar char="▸"/>
              <a:defRPr>
                <a:solidFill>
                  <a:schemeClr val="bg1"/>
                </a:solidFill>
              </a:defRPr>
            </a:lvl3pPr>
            <a:lvl4pPr>
              <a:buClrTx/>
              <a:defRPr>
                <a:solidFill>
                  <a:schemeClr val="bg1"/>
                </a:solidFill>
              </a:defRPr>
            </a:lvl4pPr>
            <a:lvl5pPr marL="2057400" indent="-228600">
              <a:buClrTx/>
              <a:buFont typeface="System Font Regular"/>
              <a:buChar cha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BD69AC11-9CEE-9920-30B8-3D928ADC4043}"/>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2355762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1278708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5221961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5496129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8830609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94338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2004316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431487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11851843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271534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9154338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2070055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918359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9536982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3355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10437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944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600" indent="-228600">
              <a:buFont typeface="Arial" panose="020B0604020202020204" pitchFamily="34" charset="0"/>
              <a:buChar char="•"/>
              <a:tabLst/>
              <a:defRPr sz="1600" b="0">
                <a:solidFill>
                  <a:schemeClr val="bg1"/>
                </a:solidFill>
              </a:defRPr>
            </a:lvl2pPr>
            <a:lvl3pPr marL="914400" indent="0">
              <a:buNone/>
              <a:defRPr sz="1800" b="0">
                <a:solidFill>
                  <a:schemeClr val="bg1"/>
                </a:solidFill>
              </a:defRPr>
            </a:lvl3pPr>
            <a:lvl4pPr marL="1371600" indent="0">
              <a:buNone/>
              <a:defRPr sz="1800" b="0">
                <a:solidFill>
                  <a:schemeClr val="bg1"/>
                </a:solidFill>
              </a:defRPr>
            </a:lvl4pPr>
            <a:lvl5pPr marL="1828800"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857050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0" y="1737361"/>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18229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2379865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90" y="0"/>
            <a:ext cx="5854810"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53170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90" y="0"/>
            <a:ext cx="5854810"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578490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userDrawn="1"/>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532B3636-5753-0CC3-5C54-0C36BB462A8B}"/>
              </a:ext>
            </a:extLst>
          </p:cNvPr>
          <p:cNvSpPr txBox="1"/>
          <p:nvPr userDrawn="1"/>
        </p:nvSpPr>
        <p:spPr>
          <a:xfrm>
            <a:off x="11023261" y="6537698"/>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3563269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8" y="1554480"/>
            <a:ext cx="5157787"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8"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0" y="1554480"/>
            <a:ext cx="5183188"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0"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userDrawn="1"/>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userDrawn="1"/>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userDrawn="1"/>
        </p:nvCxnSpPr>
        <p:spPr>
          <a:xfrm>
            <a:off x="6172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87654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8"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79169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4813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50643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8" cy="2787650"/>
          </a:xfrm>
          <a:solidFill>
            <a:schemeClr val="bg1">
              <a:lumMod val="95000"/>
            </a:schemeClr>
          </a:solidFill>
        </p:spPr>
        <p:txBody>
          <a:bodyPr anchor="ctr">
            <a:normAutofit/>
          </a:bodyPr>
          <a:lstStyle>
            <a:lvl1pPr marL="0" indent="0">
              <a:buNone/>
              <a:defRPr sz="4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4850548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408986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191031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39959569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spTree>
    <p:extLst>
      <p:ext uri="{BB962C8B-B14F-4D97-AF65-F5344CB8AC3E}">
        <p14:creationId xmlns:p14="http://schemas.microsoft.com/office/powerpoint/2010/main" val="5293361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600" y="640080"/>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spTree>
    <p:extLst>
      <p:ext uri="{BB962C8B-B14F-4D97-AF65-F5344CB8AC3E}">
        <p14:creationId xmlns:p14="http://schemas.microsoft.com/office/powerpoint/2010/main" val="32639598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29470252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3224148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23817517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32395278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34701265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18680405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1" y="2393023"/>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1" y="4872697"/>
            <a:ext cx="6308203"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741412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770781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271685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69" y="177303"/>
            <a:ext cx="3462131"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1"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47940274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5"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1" y="2393023"/>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1" y="4872697"/>
            <a:ext cx="5767137"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321180011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783" indent="-228594">
              <a:buFont typeface="System Font Regular"/>
              <a:buChar char="–"/>
              <a:defRPr/>
            </a:lvl2pPr>
            <a:lvl3pPr marL="1142971" indent="-228594">
              <a:buFont typeface="System Font Regular"/>
              <a:buChar char="▸"/>
              <a:defRPr/>
            </a:lvl3pPr>
            <a:lvl5pPr marL="2057349" indent="-228594">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4457471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783" indent="-228594">
              <a:buFont typeface="System Font Regular"/>
              <a:buChar char="–"/>
              <a:defRPr>
                <a:solidFill>
                  <a:schemeClr val="bg1"/>
                </a:solidFill>
              </a:defRPr>
            </a:lvl2pPr>
            <a:lvl3pPr marL="1142971" indent="-228594">
              <a:buFont typeface="System Font Regular"/>
              <a:buChar char="▸"/>
              <a:defRPr>
                <a:solidFill>
                  <a:schemeClr val="bg1"/>
                </a:solidFill>
              </a:defRPr>
            </a:lvl3pPr>
            <a:lvl4pPr>
              <a:buClrTx/>
              <a:defRPr>
                <a:solidFill>
                  <a:schemeClr val="bg1"/>
                </a:solidFill>
              </a:defRPr>
            </a:lvl4pPr>
            <a:lvl5pPr marL="2057349" indent="-228594">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BD69AC11-9CEE-9920-30B8-3D928ADC4043}"/>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41680081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b="1">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21388073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2"/>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37480076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8531505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40786603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09574303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8426277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30190006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34130476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298246776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10441673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9558993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32419872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83011207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229570587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470408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99961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594" indent="-228594">
              <a:buFont typeface="Arial" panose="020B0604020202020204" pitchFamily="34" charset="0"/>
              <a:buChar char="•"/>
              <a:tabLst/>
              <a:defRPr sz="1600" b="0">
                <a:solidFill>
                  <a:schemeClr val="bg1"/>
                </a:solidFill>
              </a:defRPr>
            </a:lvl2pPr>
            <a:lvl3pPr marL="914377" indent="0">
              <a:buNone/>
              <a:defRPr sz="1800" b="0">
                <a:solidFill>
                  <a:schemeClr val="bg1"/>
                </a:solidFill>
              </a:defRPr>
            </a:lvl3pPr>
            <a:lvl4pPr marL="1371566" indent="0">
              <a:buNone/>
              <a:defRPr sz="1800" b="0">
                <a:solidFill>
                  <a:schemeClr val="bg1"/>
                </a:solidFill>
              </a:defRPr>
            </a:lvl4pPr>
            <a:lvl5pPr marL="1828754"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58357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0" y="2393022"/>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0" y="4872697"/>
            <a:ext cx="6308203"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31316295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1" y="1737362"/>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30252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89" y="2"/>
            <a:ext cx="5854811"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309165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89" y="2"/>
            <a:ext cx="5854811"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9242005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TextBox 6">
            <a:extLst>
              <a:ext uri="{FF2B5EF4-FFF2-40B4-BE49-F238E27FC236}">
                <a16:creationId xmlns:a16="http://schemas.microsoft.com/office/drawing/2014/main" id="{532B3636-5753-0CC3-5C54-0C36BB462A8B}"/>
              </a:ext>
            </a:extLst>
          </p:cNvPr>
          <p:cNvSpPr txBox="1"/>
          <p:nvPr/>
        </p:nvSpPr>
        <p:spPr>
          <a:xfrm>
            <a:off x="11023261" y="6537699"/>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417126524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9" y="1554480"/>
            <a:ext cx="5157787"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9"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1" y="1554480"/>
            <a:ext cx="5183188"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1"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6172202"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216532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6460737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8140914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805568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9" cy="2787651"/>
          </a:xfrm>
          <a:solidFill>
            <a:schemeClr val="bg1">
              <a:lumMod val="95000"/>
            </a:schemeClr>
          </a:solidFill>
        </p:spPr>
        <p:txBody>
          <a:bodyPr anchor="ctr">
            <a:normAutofit/>
          </a:bodyPr>
          <a:lstStyle>
            <a:lvl1pPr marL="0" indent="0">
              <a:buNone/>
              <a:defRPr sz="4000"/>
            </a:lvl1pPr>
            <a:lvl2pPr marL="457189" indent="0">
              <a:buNone/>
              <a:defRPr/>
            </a:lvl2pPr>
            <a:lvl3pPr marL="914377" indent="0">
              <a:buNone/>
              <a:defRPr/>
            </a:lvl3pPr>
            <a:lvl4pPr marL="1371566" indent="0">
              <a:buNone/>
              <a:defRPr/>
            </a:lvl4pPr>
            <a:lvl5pPr marL="1828754"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7568496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1134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325057921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15443043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spTree>
    <p:extLst>
      <p:ext uri="{BB962C8B-B14F-4D97-AF65-F5344CB8AC3E}">
        <p14:creationId xmlns:p14="http://schemas.microsoft.com/office/powerpoint/2010/main" val="44532575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600" y="640081"/>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spTree>
    <p:extLst>
      <p:ext uri="{BB962C8B-B14F-4D97-AF65-F5344CB8AC3E}">
        <p14:creationId xmlns:p14="http://schemas.microsoft.com/office/powerpoint/2010/main" val="1362115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70" y="177303"/>
            <a:ext cx="3462130"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0"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174008732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jpe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slideLayout" Target="../slideLayouts/slideLayout67.xml"/><Relationship Id="rId39" Type="http://schemas.openxmlformats.org/officeDocument/2006/relationships/slideLayout" Target="../slideLayouts/slideLayout80.xml"/><Relationship Id="rId21" Type="http://schemas.openxmlformats.org/officeDocument/2006/relationships/slideLayout" Target="../slideLayouts/slideLayout62.xml"/><Relationship Id="rId34" Type="http://schemas.openxmlformats.org/officeDocument/2006/relationships/slideLayout" Target="../slideLayouts/slideLayout75.xml"/><Relationship Id="rId42" Type="http://schemas.openxmlformats.org/officeDocument/2006/relationships/theme" Target="../theme/theme2.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29" Type="http://schemas.openxmlformats.org/officeDocument/2006/relationships/slideLayout" Target="../slideLayouts/slideLayout70.xml"/><Relationship Id="rId41" Type="http://schemas.openxmlformats.org/officeDocument/2006/relationships/slideLayout" Target="../slideLayouts/slideLayout82.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32" Type="http://schemas.openxmlformats.org/officeDocument/2006/relationships/slideLayout" Target="../slideLayouts/slideLayout73.xml"/><Relationship Id="rId37" Type="http://schemas.openxmlformats.org/officeDocument/2006/relationships/slideLayout" Target="../slideLayouts/slideLayout78.xml"/><Relationship Id="rId40" Type="http://schemas.openxmlformats.org/officeDocument/2006/relationships/slideLayout" Target="../slideLayouts/slideLayout81.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28" Type="http://schemas.openxmlformats.org/officeDocument/2006/relationships/slideLayout" Target="../slideLayouts/slideLayout69.xml"/><Relationship Id="rId36" Type="http://schemas.openxmlformats.org/officeDocument/2006/relationships/slideLayout" Target="../slideLayouts/slideLayout77.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31" Type="http://schemas.openxmlformats.org/officeDocument/2006/relationships/slideLayout" Target="../slideLayouts/slideLayout72.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slideLayout" Target="../slideLayouts/slideLayout68.xml"/><Relationship Id="rId30" Type="http://schemas.openxmlformats.org/officeDocument/2006/relationships/slideLayout" Target="../slideLayouts/slideLayout71.xml"/><Relationship Id="rId35" Type="http://schemas.openxmlformats.org/officeDocument/2006/relationships/slideLayout" Target="../slideLayouts/slideLayout76.xml"/><Relationship Id="rId43" Type="http://schemas.openxmlformats.org/officeDocument/2006/relationships/image" Target="../media/image1.jpeg"/><Relationship Id="rId8" Type="http://schemas.openxmlformats.org/officeDocument/2006/relationships/slideLayout" Target="../slideLayouts/slideLayout49.xml"/><Relationship Id="rId3" Type="http://schemas.openxmlformats.org/officeDocument/2006/relationships/slideLayout" Target="../slideLayouts/slideLayout44.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33" Type="http://schemas.openxmlformats.org/officeDocument/2006/relationships/slideLayout" Target="../slideLayouts/slideLayout74.xml"/><Relationship Id="rId38"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5"/>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6730EEF5-1B9F-7B27-FD1E-8C29A05E9208}"/>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1258867281"/>
      </p:ext>
    </p:extLst>
  </p:cSld>
  <p:clrMap bg1="lt1" tx1="dk1" bg2="lt2" tx2="dk2" accent1="accent1" accent2="accent2" accent3="accent3" accent4="accent4" accent5="accent5" accent6="accent6" hlink="hlink" folHlink="folHlink"/>
  <p:sldLayoutIdLst>
    <p:sldLayoutId id="2147483649" r:id="rId1"/>
    <p:sldLayoutId id="2147483676" r:id="rId2"/>
    <p:sldLayoutId id="2147483657" r:id="rId3"/>
    <p:sldLayoutId id="2147483677" r:id="rId4"/>
    <p:sldLayoutId id="2147483679" r:id="rId5"/>
    <p:sldLayoutId id="2147483680" r:id="rId6"/>
    <p:sldLayoutId id="2147483671" r:id="rId7"/>
    <p:sldLayoutId id="2147483672" r:id="rId8"/>
    <p:sldLayoutId id="2147483681" r:id="rId9"/>
    <p:sldLayoutId id="2147483674" r:id="rId10"/>
    <p:sldLayoutId id="2147483650" r:id="rId11"/>
    <p:sldLayoutId id="2147483690" r:id="rId12"/>
    <p:sldLayoutId id="2147483651" r:id="rId13"/>
    <p:sldLayoutId id="2147483670" r:id="rId14"/>
    <p:sldLayoutId id="2147483659" r:id="rId15"/>
    <p:sldLayoutId id="2147483660" r:id="rId16"/>
    <p:sldLayoutId id="2147483662" r:id="rId17"/>
    <p:sldLayoutId id="2147483661" r:id="rId18"/>
    <p:sldLayoutId id="2147483663" r:id="rId19"/>
    <p:sldLayoutId id="2147483658" r:id="rId20"/>
    <p:sldLayoutId id="2147483664" r:id="rId21"/>
    <p:sldLayoutId id="2147483665" r:id="rId22"/>
    <p:sldLayoutId id="2147483666" r:id="rId23"/>
    <p:sldLayoutId id="2147483667" r:id="rId24"/>
    <p:sldLayoutId id="2147483668" r:id="rId25"/>
    <p:sldLayoutId id="2147483669" r:id="rId26"/>
    <p:sldLayoutId id="2147483652" r:id="rId27"/>
    <p:sldLayoutId id="2147483689" r:id="rId28"/>
    <p:sldLayoutId id="2147483683" r:id="rId29"/>
    <p:sldLayoutId id="2147483684" r:id="rId30"/>
    <p:sldLayoutId id="2147483685" r:id="rId31"/>
    <p:sldLayoutId id="2147483678" r:id="rId32"/>
    <p:sldLayoutId id="2147483653" r:id="rId33"/>
    <p:sldLayoutId id="2147483656" r:id="rId34"/>
    <p:sldLayoutId id="2147483654" r:id="rId35"/>
    <p:sldLayoutId id="2147483655" r:id="rId36"/>
    <p:sldLayoutId id="2147483686" r:id="rId37"/>
    <p:sldLayoutId id="2147483691" r:id="rId38"/>
    <p:sldLayoutId id="2147483692" r:id="rId39"/>
    <p:sldLayoutId id="2147483687" r:id="rId40"/>
    <p:sldLayoutId id="2147483688" r:id="rId41"/>
  </p:sldLayoutIdLst>
  <p:txStyles>
    <p:titleStyle>
      <a:lvl1pPr algn="l" defTabSz="914400"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6"/>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6730EEF5-1B9F-7B27-FD1E-8C29A05E9208}"/>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3"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1344792581"/>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 id="2147483716" r:id="rId23"/>
    <p:sldLayoutId id="2147483717" r:id="rId24"/>
    <p:sldLayoutId id="2147483718" r:id="rId25"/>
    <p:sldLayoutId id="2147483719" r:id="rId26"/>
    <p:sldLayoutId id="2147483720" r:id="rId27"/>
    <p:sldLayoutId id="2147483721" r:id="rId28"/>
    <p:sldLayoutId id="2147483722" r:id="rId29"/>
    <p:sldLayoutId id="2147483723" r:id="rId30"/>
    <p:sldLayoutId id="2147483724" r:id="rId31"/>
    <p:sldLayoutId id="2147483725" r:id="rId32"/>
    <p:sldLayoutId id="2147483726" r:id="rId33"/>
    <p:sldLayoutId id="2147483727" r:id="rId34"/>
    <p:sldLayoutId id="2147483728" r:id="rId35"/>
    <p:sldLayoutId id="2147483729" r:id="rId36"/>
    <p:sldLayoutId id="2147483730" r:id="rId37"/>
    <p:sldLayoutId id="2147483731" r:id="rId38"/>
    <p:sldLayoutId id="2147483732" r:id="rId39"/>
    <p:sldLayoutId id="2147483733" r:id="rId40"/>
    <p:sldLayoutId id="2147483734" r:id="rId41"/>
  </p:sldLayoutIdLst>
  <p:txStyles>
    <p:titleStyle>
      <a:lvl1pPr algn="l" defTabSz="914377"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594" indent="-228594" algn="l" defTabSz="914377"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783" indent="-228594" algn="l" defTabSz="914377"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2971" indent="-228594" algn="l" defTabSz="914377"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160" indent="-228594" algn="l" defTabSz="914377"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349" indent="-228594" algn="l" defTabSz="914377"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8.xml"/><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2.xml"/><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8.xml"/></Relationships>
</file>

<file path=ppt/slides/_rels/slide8.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notesSlide" Target="../notesSlides/notesSlide4.xml"/><Relationship Id="rId1" Type="http://schemas.openxmlformats.org/officeDocument/2006/relationships/slideLayout" Target="../slideLayouts/slideLayout52.xml"/><Relationship Id="rId5" Type="http://schemas.openxmlformats.org/officeDocument/2006/relationships/image" Target="../media/image33.svg"/><Relationship Id="rId4" Type="http://schemas.openxmlformats.org/officeDocument/2006/relationships/image" Target="../media/image32.sv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6.xml"/><Relationship Id="rId1" Type="http://schemas.openxmlformats.org/officeDocument/2006/relationships/video" Target="https://www.youtube.com/embed/o1VoUImKYDE?feature=oembed" TargetMode="External"/><Relationship Id="rId4" Type="http://schemas.openxmlformats.org/officeDocument/2006/relationships/image" Target="../media/image3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normAutofit/>
          </a:bodyPr>
          <a:lstStyle/>
          <a:p>
            <a:r>
              <a:rPr lang="en-US" sz="4000" dirty="0"/>
              <a:t>2.1: Principles of Positive Youth Development</a:t>
            </a:r>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a:lstStyle/>
          <a:p>
            <a:r>
              <a:rPr lang="en-US" dirty="0"/>
              <a:t>Youth Development Practitioner Pre-Apprenticeship</a:t>
            </a:r>
          </a:p>
        </p:txBody>
      </p:sp>
      <p:pic>
        <p:nvPicPr>
          <p:cNvPr id="5" name="Picture 4" descr="A black and white sign with white text&#10;&#10;AI-generated content may be incorrect.">
            <a:extLst>
              <a:ext uri="{FF2B5EF4-FFF2-40B4-BE49-F238E27FC236}">
                <a16:creationId xmlns:a16="http://schemas.microsoft.com/office/drawing/2014/main" id="{EC70A0C6-DFB2-8E67-4D63-DC531655049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46855" y="466018"/>
            <a:ext cx="2418629" cy="1021588"/>
          </a:xfrm>
          <a:prstGeom prst="rect">
            <a:avLst/>
          </a:prstGeom>
        </p:spPr>
      </p:pic>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63B990B-BDE8-EF1A-1C96-3B096801FC31}"/>
              </a:ext>
            </a:extLst>
          </p:cNvPr>
          <p:cNvSpPr>
            <a:spLocks noGrp="1"/>
          </p:cNvSpPr>
          <p:nvPr>
            <p:ph idx="1"/>
          </p:nvPr>
        </p:nvSpPr>
        <p:spPr/>
        <p:txBody>
          <a:bodyPr/>
          <a:lstStyle/>
          <a:p>
            <a:pPr marL="457200" indent="-457200">
              <a:buFont typeface="+mj-lt"/>
              <a:buAutoNum type="arabicPeriod"/>
            </a:pPr>
            <a:r>
              <a:rPr lang="en-US" dirty="0"/>
              <a:t>Development doesn’t just happen – children and youth can be agents in their own learning and growth.</a:t>
            </a:r>
          </a:p>
          <a:p>
            <a:pPr marL="457200" indent="-457200">
              <a:buFont typeface="+mj-lt"/>
              <a:buAutoNum type="arabicPeriod"/>
            </a:pPr>
            <a:r>
              <a:rPr lang="en-US" dirty="0"/>
              <a:t>Basic needs – including belonging – must be met first in order for youth to grow and reach their full potential.</a:t>
            </a:r>
          </a:p>
          <a:p>
            <a:pPr marL="457200" indent="-457200">
              <a:buFont typeface="+mj-lt"/>
              <a:buAutoNum type="arabicPeriod"/>
            </a:pPr>
            <a:r>
              <a:rPr lang="en-US" dirty="0"/>
              <a:t>A variety of research has identified both risk and protective factors to be aware of for healthy youth development.</a:t>
            </a:r>
          </a:p>
          <a:p>
            <a:pPr marL="457200" indent="-457200">
              <a:buFont typeface="+mj-lt"/>
              <a:buAutoNum type="arabicPeriod"/>
            </a:pPr>
            <a:r>
              <a:rPr lang="en-US" dirty="0"/>
              <a:t>SOLD shows us that the old debate of nature versus nurture has been decided. Children’s brains are very malleable and they are highly adaptable. Development happens by nurturing their growth through positive environments and relationships.</a:t>
            </a:r>
          </a:p>
        </p:txBody>
      </p:sp>
      <p:sp>
        <p:nvSpPr>
          <p:cNvPr id="3" name="Title 2">
            <a:extLst>
              <a:ext uri="{FF2B5EF4-FFF2-40B4-BE49-F238E27FC236}">
                <a16:creationId xmlns:a16="http://schemas.microsoft.com/office/drawing/2014/main" id="{D53EE67B-9CCC-4F15-4F14-4F3D40642DD8}"/>
              </a:ext>
            </a:extLst>
          </p:cNvPr>
          <p:cNvSpPr>
            <a:spLocks noGrp="1"/>
          </p:cNvSpPr>
          <p:nvPr>
            <p:ph type="title"/>
          </p:nvPr>
        </p:nvSpPr>
        <p:spPr/>
        <p:txBody>
          <a:bodyPr/>
          <a:lstStyle/>
          <a:p>
            <a:r>
              <a:rPr lang="en-US" dirty="0"/>
              <a:t>Key Takeaways</a:t>
            </a:r>
          </a:p>
        </p:txBody>
      </p:sp>
    </p:spTree>
    <p:extLst>
      <p:ext uri="{BB962C8B-B14F-4D97-AF65-F5344CB8AC3E}">
        <p14:creationId xmlns:p14="http://schemas.microsoft.com/office/powerpoint/2010/main" val="1176978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ball surrounded by white balls&#10;&#10;AI-generated content may be incorrect.">
            <a:extLst>
              <a:ext uri="{FF2B5EF4-FFF2-40B4-BE49-F238E27FC236}">
                <a16:creationId xmlns:a16="http://schemas.microsoft.com/office/drawing/2014/main" id="{C4335526-76A2-A399-A6ED-E317394C8DD1}"/>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B990AA7C-61D1-4C5B-2ED5-4DDCC39E6F1E}"/>
              </a:ext>
            </a:extLst>
          </p:cNvPr>
          <p:cNvSpPr>
            <a:spLocks noGrp="1"/>
          </p:cNvSpPr>
          <p:nvPr>
            <p:ph type="title"/>
          </p:nvPr>
        </p:nvSpPr>
        <p:spPr/>
        <p:txBody>
          <a:bodyPr/>
          <a:lstStyle/>
          <a:p>
            <a:r>
              <a:rPr lang="en-US" dirty="0"/>
              <a:t>PYD in Action</a:t>
            </a:r>
          </a:p>
        </p:txBody>
      </p:sp>
      <p:sp>
        <p:nvSpPr>
          <p:cNvPr id="4" name="Content Placeholder 3">
            <a:extLst>
              <a:ext uri="{FF2B5EF4-FFF2-40B4-BE49-F238E27FC236}">
                <a16:creationId xmlns:a16="http://schemas.microsoft.com/office/drawing/2014/main" id="{3A732F7A-4B9C-FAE0-2A39-80D18C08A6AD}"/>
              </a:ext>
            </a:extLst>
          </p:cNvPr>
          <p:cNvSpPr>
            <a:spLocks noGrp="1"/>
          </p:cNvSpPr>
          <p:nvPr>
            <p:ph sz="half" idx="1"/>
          </p:nvPr>
        </p:nvSpPr>
        <p:spPr/>
        <p:txBody>
          <a:bodyPr>
            <a:normAutofit lnSpcReduction="10000"/>
          </a:bodyPr>
          <a:lstStyle/>
          <a:p>
            <a:pPr marL="457200" indent="-457200">
              <a:buFont typeface="+mj-lt"/>
              <a:buAutoNum type="arabicPeriod"/>
            </a:pPr>
            <a:r>
              <a:rPr lang="en-US" b="1" dirty="0">
                <a:solidFill>
                  <a:schemeClr val="bg2"/>
                </a:solidFill>
              </a:rPr>
              <a:t>For the teen: </a:t>
            </a:r>
            <a:r>
              <a:rPr lang="en-US" dirty="0"/>
              <a:t>How did you feel when the challenges were coming at you? Did you feel safe?</a:t>
            </a:r>
          </a:p>
          <a:p>
            <a:pPr marL="457200" indent="-457200">
              <a:buFont typeface="+mj-lt"/>
              <a:buAutoNum type="arabicPeriod"/>
            </a:pPr>
            <a:r>
              <a:rPr lang="en-US" b="1" dirty="0">
                <a:solidFill>
                  <a:schemeClr val="bg2"/>
                </a:solidFill>
              </a:rPr>
              <a:t>For the parent: </a:t>
            </a:r>
            <a:r>
              <a:rPr lang="en-US" dirty="0"/>
              <a:t>How did you feel? Do you feel like you did enough to protect your child?</a:t>
            </a:r>
          </a:p>
          <a:p>
            <a:pPr marL="457200" indent="-457200">
              <a:buFont typeface="+mj-lt"/>
              <a:buAutoNum type="arabicPeriod"/>
            </a:pPr>
            <a:r>
              <a:rPr lang="en-US" b="1" dirty="0">
                <a:solidFill>
                  <a:schemeClr val="bg2"/>
                </a:solidFill>
              </a:rPr>
              <a:t>For the teen: </a:t>
            </a:r>
            <a:r>
              <a:rPr lang="en-US" dirty="0"/>
              <a:t>How did you feel the second time challenges were coming at you? What changed?</a:t>
            </a:r>
          </a:p>
          <a:p>
            <a:pPr marL="457200" indent="-457200">
              <a:buFont typeface="+mj-lt"/>
              <a:buAutoNum type="arabicPeriod"/>
            </a:pPr>
            <a:r>
              <a:rPr lang="en-US" b="1" dirty="0">
                <a:solidFill>
                  <a:schemeClr val="bg2"/>
                </a:solidFill>
              </a:rPr>
              <a:t>For the adults: </a:t>
            </a:r>
            <a:r>
              <a:rPr lang="en-US" dirty="0"/>
              <a:t>Did your plan work? What made it successful or not?</a:t>
            </a:r>
          </a:p>
          <a:p>
            <a:pPr marL="457200" indent="-457200">
              <a:buFont typeface="+mj-lt"/>
              <a:buAutoNum type="arabicPeriod"/>
            </a:pPr>
            <a:r>
              <a:rPr lang="en-US" b="1" dirty="0">
                <a:solidFill>
                  <a:schemeClr val="bg2"/>
                </a:solidFill>
              </a:rPr>
              <a:t>For everyone: </a:t>
            </a:r>
            <a:r>
              <a:rPr lang="en-US" dirty="0"/>
              <a:t>How might this type of demonstration help youth and adults in your community?</a:t>
            </a:r>
          </a:p>
        </p:txBody>
      </p:sp>
    </p:spTree>
    <p:extLst>
      <p:ext uri="{BB962C8B-B14F-4D97-AF65-F5344CB8AC3E}">
        <p14:creationId xmlns:p14="http://schemas.microsoft.com/office/powerpoint/2010/main" val="1629706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E3AFE-9312-AF07-3BF5-5190DA7C9E26}"/>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1B8731-52A6-382A-2AB8-E4FED60A6640}"/>
              </a:ext>
            </a:extLst>
          </p:cNvPr>
          <p:cNvSpPr>
            <a:spLocks noGrp="1"/>
          </p:cNvSpPr>
          <p:nvPr>
            <p:ph idx="1"/>
          </p:nvPr>
        </p:nvSpPr>
        <p:spPr/>
        <p:txBody>
          <a:bodyPr/>
          <a:lstStyle/>
          <a:p>
            <a:pPr marL="0" indent="0">
              <a:buNone/>
            </a:pPr>
            <a:r>
              <a:rPr lang="en-US" dirty="0"/>
              <a:t>A philosophy or approach that guides communities in the way they organize programs, supports, and opportunities so that young people can develop to their full potential.</a:t>
            </a:r>
          </a:p>
          <a:p>
            <a:r>
              <a:rPr lang="en-US" dirty="0"/>
              <a:t>Focus on building positive outcomes</a:t>
            </a:r>
          </a:p>
          <a:p>
            <a:r>
              <a:rPr lang="en-US" dirty="0"/>
              <a:t>Youth voice and engagement</a:t>
            </a:r>
          </a:p>
          <a:p>
            <a:r>
              <a:rPr lang="en-US" dirty="0"/>
              <a:t>Long-term involvement/developmentally appropriate</a:t>
            </a:r>
          </a:p>
          <a:p>
            <a:r>
              <a:rPr lang="en-US" dirty="0"/>
              <a:t>Universal and inclusive</a:t>
            </a:r>
          </a:p>
          <a:p>
            <a:r>
              <a:rPr lang="en-US" dirty="0"/>
              <a:t>Community-based and collaborative</a:t>
            </a:r>
          </a:p>
        </p:txBody>
      </p:sp>
      <p:sp>
        <p:nvSpPr>
          <p:cNvPr id="3" name="Title 2">
            <a:extLst>
              <a:ext uri="{FF2B5EF4-FFF2-40B4-BE49-F238E27FC236}">
                <a16:creationId xmlns:a16="http://schemas.microsoft.com/office/drawing/2014/main" id="{F34D9232-F335-EB8E-A41B-DDF666EA66A4}"/>
              </a:ext>
            </a:extLst>
          </p:cNvPr>
          <p:cNvSpPr>
            <a:spLocks noGrp="1"/>
          </p:cNvSpPr>
          <p:nvPr>
            <p:ph type="title"/>
          </p:nvPr>
        </p:nvSpPr>
        <p:spPr/>
        <p:txBody>
          <a:bodyPr/>
          <a:lstStyle/>
          <a:p>
            <a:r>
              <a:rPr lang="en-US" dirty="0"/>
              <a:t>Defining Positive Youth Development</a:t>
            </a:r>
          </a:p>
        </p:txBody>
      </p:sp>
    </p:spTree>
    <p:extLst>
      <p:ext uri="{BB962C8B-B14F-4D97-AF65-F5344CB8AC3E}">
        <p14:creationId xmlns:p14="http://schemas.microsoft.com/office/powerpoint/2010/main" val="17134733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0F8DE8-6AF9-7D85-7BE0-9F91DF5856DE}"/>
              </a:ext>
            </a:extLst>
          </p:cNvPr>
          <p:cNvSpPr>
            <a:spLocks noGrp="1"/>
          </p:cNvSpPr>
          <p:nvPr>
            <p:ph type="title"/>
          </p:nvPr>
        </p:nvSpPr>
        <p:spPr/>
        <p:txBody>
          <a:bodyPr/>
          <a:lstStyle/>
          <a:p>
            <a:r>
              <a:rPr lang="en-US" dirty="0"/>
              <a:t>Focus on positive outcomes</a:t>
            </a:r>
          </a:p>
        </p:txBody>
      </p:sp>
      <p:sp>
        <p:nvSpPr>
          <p:cNvPr id="3" name="Content Placeholder 2">
            <a:extLst>
              <a:ext uri="{FF2B5EF4-FFF2-40B4-BE49-F238E27FC236}">
                <a16:creationId xmlns:a16="http://schemas.microsoft.com/office/drawing/2014/main" id="{08E5ECC5-F38E-D3D6-A70A-4294EC64A679}"/>
              </a:ext>
            </a:extLst>
          </p:cNvPr>
          <p:cNvSpPr>
            <a:spLocks noGrp="1"/>
          </p:cNvSpPr>
          <p:nvPr>
            <p:ph sz="half" idx="1"/>
          </p:nvPr>
        </p:nvSpPr>
        <p:spPr/>
        <p:txBody>
          <a:bodyPr/>
          <a:lstStyle/>
          <a:p>
            <a:pPr marL="0" indent="0">
              <a:buNone/>
            </a:pPr>
            <a:r>
              <a:rPr lang="en-US" dirty="0"/>
              <a:t>A shift from preventing or fixing problems to creating positive outcomes such as </a:t>
            </a:r>
          </a:p>
          <a:p>
            <a:r>
              <a:rPr lang="en-US" dirty="0"/>
              <a:t>competencies (skills)</a:t>
            </a:r>
          </a:p>
          <a:p>
            <a:r>
              <a:rPr lang="en-US" dirty="0"/>
              <a:t>connections and caring relationships </a:t>
            </a:r>
          </a:p>
          <a:p>
            <a:r>
              <a:rPr lang="en-US" dirty="0"/>
              <a:t>positive values and expectations </a:t>
            </a:r>
          </a:p>
          <a:p>
            <a:r>
              <a:rPr lang="en-US" dirty="0"/>
              <a:t>meaningful participation</a:t>
            </a:r>
          </a:p>
        </p:txBody>
      </p:sp>
      <p:pic>
        <p:nvPicPr>
          <p:cNvPr id="6" name="Content Placeholder 5" descr="Boys making a robot">
            <a:extLst>
              <a:ext uri="{FF2B5EF4-FFF2-40B4-BE49-F238E27FC236}">
                <a16:creationId xmlns:a16="http://schemas.microsoft.com/office/drawing/2014/main" id="{A544A06B-E0C9-D25E-D680-66660035DBEC}"/>
              </a:ext>
            </a:extLst>
          </p:cNvPr>
          <p:cNvPicPr>
            <a:picLocks noGrp="1" noChangeAspect="1"/>
          </p:cNvPicPr>
          <p:nvPr>
            <p:ph sz="half" idx="2"/>
          </p:nvPr>
        </p:nvPicPr>
        <p:blipFill>
          <a:blip r:embed="rId3" cstate="print">
            <a:extLst>
              <a:ext uri="{28A0092B-C50C-407E-A947-70E740481C1C}">
                <a14:useLocalDpi xmlns:a14="http://schemas.microsoft.com/office/drawing/2010/main"/>
              </a:ext>
            </a:extLst>
          </a:blip>
          <a:stretch>
            <a:fillRect/>
          </a:stretch>
        </p:blipFill>
        <p:spPr>
          <a:xfrm>
            <a:off x="6172202" y="1737360"/>
            <a:ext cx="5181600" cy="3454400"/>
          </a:xfrm>
        </p:spPr>
      </p:pic>
    </p:spTree>
    <p:extLst>
      <p:ext uri="{BB962C8B-B14F-4D97-AF65-F5344CB8AC3E}">
        <p14:creationId xmlns:p14="http://schemas.microsoft.com/office/powerpoint/2010/main" val="36968752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C8F2C-299D-90F0-BC7C-1465F3E118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EF01F1-966E-3DCA-73C1-15843B35A36B}"/>
              </a:ext>
            </a:extLst>
          </p:cNvPr>
          <p:cNvSpPr>
            <a:spLocks noGrp="1"/>
          </p:cNvSpPr>
          <p:nvPr>
            <p:ph type="title"/>
          </p:nvPr>
        </p:nvSpPr>
        <p:spPr/>
        <p:txBody>
          <a:bodyPr/>
          <a:lstStyle/>
          <a:p>
            <a:r>
              <a:rPr lang="en-US" dirty="0"/>
              <a:t>Youth voice and engagement</a:t>
            </a:r>
          </a:p>
        </p:txBody>
      </p:sp>
      <p:sp>
        <p:nvSpPr>
          <p:cNvPr id="3" name="Content Placeholder 2">
            <a:extLst>
              <a:ext uri="{FF2B5EF4-FFF2-40B4-BE49-F238E27FC236}">
                <a16:creationId xmlns:a16="http://schemas.microsoft.com/office/drawing/2014/main" id="{A89019EB-8E77-B0C7-A70A-4D19B3904625}"/>
              </a:ext>
            </a:extLst>
          </p:cNvPr>
          <p:cNvSpPr>
            <a:spLocks noGrp="1"/>
          </p:cNvSpPr>
          <p:nvPr>
            <p:ph sz="half" idx="1"/>
          </p:nvPr>
        </p:nvSpPr>
        <p:spPr/>
        <p:txBody>
          <a:bodyPr/>
          <a:lstStyle/>
          <a:p>
            <a:r>
              <a:rPr lang="en-US" dirty="0"/>
              <a:t>Working with young people, not for them</a:t>
            </a:r>
          </a:p>
          <a:p>
            <a:r>
              <a:rPr lang="en-US" dirty="0"/>
              <a:t>Engaging young people as partners and listening to their expertise and perspective</a:t>
            </a:r>
          </a:p>
          <a:p>
            <a:r>
              <a:rPr lang="en-US" dirty="0"/>
              <a:t>Adults are aware of and control any negative assumptions and stereotypes about youth (aka “adultism”)</a:t>
            </a:r>
          </a:p>
        </p:txBody>
      </p:sp>
      <p:pic>
        <p:nvPicPr>
          <p:cNvPr id="6" name="Content Placeholder 5" descr="Child raising hand in classroom">
            <a:extLst>
              <a:ext uri="{FF2B5EF4-FFF2-40B4-BE49-F238E27FC236}">
                <a16:creationId xmlns:a16="http://schemas.microsoft.com/office/drawing/2014/main" id="{741E3CF0-0312-6BF8-6164-815555930560}"/>
              </a:ext>
            </a:extLst>
          </p:cNvPr>
          <p:cNvPicPr>
            <a:picLocks noGrp="1" noChangeAspect="1"/>
          </p:cNvPicPr>
          <p:nvPr>
            <p:ph sz="half" idx="2"/>
          </p:nvPr>
        </p:nvPicPr>
        <p:blipFill>
          <a:blip r:embed="rId3" cstate="print">
            <a:extLst>
              <a:ext uri="{28A0092B-C50C-407E-A947-70E740481C1C}">
                <a14:useLocalDpi xmlns:a14="http://schemas.microsoft.com/office/drawing/2010/main"/>
              </a:ext>
            </a:extLst>
          </a:blip>
          <a:stretch>
            <a:fillRect/>
          </a:stretch>
        </p:blipFill>
        <p:spPr>
          <a:xfrm>
            <a:off x="6172202" y="1737360"/>
            <a:ext cx="5181600" cy="3454400"/>
          </a:xfrm>
        </p:spPr>
      </p:pic>
    </p:spTree>
    <p:extLst>
      <p:ext uri="{BB962C8B-B14F-4D97-AF65-F5344CB8AC3E}">
        <p14:creationId xmlns:p14="http://schemas.microsoft.com/office/powerpoint/2010/main" val="14520308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BF56A7-6CD0-EB8F-F494-9837862754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4AB6330-84FA-6D92-C35D-0F99D48E724A}"/>
              </a:ext>
            </a:extLst>
          </p:cNvPr>
          <p:cNvSpPr>
            <a:spLocks noGrp="1"/>
          </p:cNvSpPr>
          <p:nvPr>
            <p:ph type="title"/>
          </p:nvPr>
        </p:nvSpPr>
        <p:spPr/>
        <p:txBody>
          <a:bodyPr>
            <a:normAutofit fontScale="90000"/>
          </a:bodyPr>
          <a:lstStyle/>
          <a:p>
            <a:r>
              <a:rPr lang="en-US" dirty="0"/>
              <a:t>Long-term, developmentally appropriate involvement</a:t>
            </a:r>
          </a:p>
        </p:txBody>
      </p:sp>
      <p:sp>
        <p:nvSpPr>
          <p:cNvPr id="3" name="Content Placeholder 2">
            <a:extLst>
              <a:ext uri="{FF2B5EF4-FFF2-40B4-BE49-F238E27FC236}">
                <a16:creationId xmlns:a16="http://schemas.microsoft.com/office/drawing/2014/main" id="{AD5CB2A7-0D51-4083-2D72-E32B6254B396}"/>
              </a:ext>
            </a:extLst>
          </p:cNvPr>
          <p:cNvSpPr>
            <a:spLocks noGrp="1"/>
          </p:cNvSpPr>
          <p:nvPr>
            <p:ph sz="half" idx="1"/>
          </p:nvPr>
        </p:nvSpPr>
        <p:spPr/>
        <p:txBody>
          <a:bodyPr/>
          <a:lstStyle/>
          <a:p>
            <a:r>
              <a:rPr lang="en-US" dirty="0"/>
              <a:t>Supporting young people throughout their development – about 20 years – while adjusting to their changing needs</a:t>
            </a:r>
          </a:p>
          <a:p>
            <a:r>
              <a:rPr lang="en-US" dirty="0"/>
              <a:t>Offering extended exposure to programs and supportive adults to thrive; short-term programs and opportunities are not as effective</a:t>
            </a:r>
          </a:p>
        </p:txBody>
      </p:sp>
      <p:pic>
        <p:nvPicPr>
          <p:cNvPr id="6" name="Content Placeholder 5" descr="Senior and child cutting vegetables">
            <a:extLst>
              <a:ext uri="{FF2B5EF4-FFF2-40B4-BE49-F238E27FC236}">
                <a16:creationId xmlns:a16="http://schemas.microsoft.com/office/drawing/2014/main" id="{27525A9D-B028-E1E1-A847-D5DB552FBE06}"/>
              </a:ext>
            </a:extLst>
          </p:cNvPr>
          <p:cNvPicPr>
            <a:picLocks noGrp="1" noChangeAspect="1"/>
          </p:cNvPicPr>
          <p:nvPr>
            <p:ph sz="half" idx="2"/>
          </p:nvPr>
        </p:nvPicPr>
        <p:blipFill>
          <a:blip r:embed="rId3" cstate="print">
            <a:extLst>
              <a:ext uri="{28A0092B-C50C-407E-A947-70E740481C1C}">
                <a14:useLocalDpi xmlns:a14="http://schemas.microsoft.com/office/drawing/2010/main"/>
              </a:ext>
            </a:extLst>
          </a:blip>
          <a:stretch>
            <a:fillRect/>
          </a:stretch>
        </p:blipFill>
        <p:spPr>
          <a:xfrm>
            <a:off x="6172202" y="1737360"/>
            <a:ext cx="5181600" cy="3454400"/>
          </a:xfrm>
        </p:spPr>
      </p:pic>
    </p:spTree>
    <p:extLst>
      <p:ext uri="{BB962C8B-B14F-4D97-AF65-F5344CB8AC3E}">
        <p14:creationId xmlns:p14="http://schemas.microsoft.com/office/powerpoint/2010/main" val="40752565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B7F2E2-E777-4C48-7CAF-5712EB1631A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DBAC60-3EA8-EC6E-1873-2CBF3EDDC544}"/>
              </a:ext>
            </a:extLst>
          </p:cNvPr>
          <p:cNvSpPr>
            <a:spLocks noGrp="1"/>
          </p:cNvSpPr>
          <p:nvPr>
            <p:ph type="title"/>
          </p:nvPr>
        </p:nvSpPr>
        <p:spPr/>
        <p:txBody>
          <a:bodyPr>
            <a:normAutofit/>
          </a:bodyPr>
          <a:lstStyle/>
          <a:p>
            <a:r>
              <a:rPr lang="en-US" dirty="0"/>
              <a:t>Universal and inclusive</a:t>
            </a:r>
          </a:p>
        </p:txBody>
      </p:sp>
      <p:sp>
        <p:nvSpPr>
          <p:cNvPr id="3" name="Content Placeholder 2">
            <a:extLst>
              <a:ext uri="{FF2B5EF4-FFF2-40B4-BE49-F238E27FC236}">
                <a16:creationId xmlns:a16="http://schemas.microsoft.com/office/drawing/2014/main" id="{00173CEE-80B8-7BE0-1400-ED74E8616692}"/>
              </a:ext>
            </a:extLst>
          </p:cNvPr>
          <p:cNvSpPr>
            <a:spLocks noGrp="1"/>
          </p:cNvSpPr>
          <p:nvPr>
            <p:ph sz="half" idx="1"/>
          </p:nvPr>
        </p:nvSpPr>
        <p:spPr/>
        <p:txBody>
          <a:bodyPr/>
          <a:lstStyle/>
          <a:p>
            <a:r>
              <a:rPr lang="en-US" dirty="0"/>
              <a:t>Provide support and opportunities to all young people, not just “high risk” or high achieving youth</a:t>
            </a:r>
          </a:p>
          <a:p>
            <a:r>
              <a:rPr lang="en-US" dirty="0"/>
              <a:t>Provide additional support to young people facing extra challenges</a:t>
            </a:r>
          </a:p>
          <a:p>
            <a:r>
              <a:rPr lang="en-US" dirty="0"/>
              <a:t>Use research to select strategies </a:t>
            </a:r>
            <a:r>
              <a:rPr lang="en-US"/>
              <a:t>that are </a:t>
            </a:r>
            <a:r>
              <a:rPr lang="en-US" dirty="0"/>
              <a:t>effective for high need youth</a:t>
            </a:r>
          </a:p>
        </p:txBody>
      </p:sp>
      <p:pic>
        <p:nvPicPr>
          <p:cNvPr id="6" name="Content Placeholder 5" descr="Group of smiling young people standing on lawn outside brick building, wearing backpacks and tote bag, holding cellphones">
            <a:extLst>
              <a:ext uri="{FF2B5EF4-FFF2-40B4-BE49-F238E27FC236}">
                <a16:creationId xmlns:a16="http://schemas.microsoft.com/office/drawing/2014/main" id="{5513D1EE-4082-6AFF-BF63-ED18593FB138}"/>
              </a:ext>
            </a:extLst>
          </p:cNvPr>
          <p:cNvPicPr>
            <a:picLocks noGrp="1" noChangeAspect="1"/>
          </p:cNvPicPr>
          <p:nvPr>
            <p:ph sz="half" idx="2"/>
          </p:nvPr>
        </p:nvPicPr>
        <p:blipFill>
          <a:blip r:embed="rId3" cstate="print">
            <a:extLst>
              <a:ext uri="{28A0092B-C50C-407E-A947-70E740481C1C}">
                <a14:useLocalDpi xmlns:a14="http://schemas.microsoft.com/office/drawing/2010/main"/>
              </a:ext>
            </a:extLst>
          </a:blip>
          <a:stretch>
            <a:fillRect/>
          </a:stretch>
        </p:blipFill>
        <p:spPr>
          <a:xfrm>
            <a:off x="6172202" y="1737360"/>
            <a:ext cx="5181600" cy="2914757"/>
          </a:xfrm>
        </p:spPr>
      </p:pic>
    </p:spTree>
    <p:extLst>
      <p:ext uri="{BB962C8B-B14F-4D97-AF65-F5344CB8AC3E}">
        <p14:creationId xmlns:p14="http://schemas.microsoft.com/office/powerpoint/2010/main" val="33657774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1E9F88-615D-E00D-1C7F-539B3CB98E9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CDF232-1765-B88A-2895-669C523DEDC1}"/>
              </a:ext>
            </a:extLst>
          </p:cNvPr>
          <p:cNvSpPr>
            <a:spLocks noGrp="1"/>
          </p:cNvSpPr>
          <p:nvPr>
            <p:ph type="title"/>
          </p:nvPr>
        </p:nvSpPr>
        <p:spPr/>
        <p:txBody>
          <a:bodyPr>
            <a:normAutofit/>
          </a:bodyPr>
          <a:lstStyle/>
          <a:p>
            <a:r>
              <a:rPr lang="en-US" dirty="0"/>
              <a:t>Community-based and collaborative</a:t>
            </a:r>
          </a:p>
        </p:txBody>
      </p:sp>
      <p:sp>
        <p:nvSpPr>
          <p:cNvPr id="3" name="Content Placeholder 2">
            <a:extLst>
              <a:ext uri="{FF2B5EF4-FFF2-40B4-BE49-F238E27FC236}">
                <a16:creationId xmlns:a16="http://schemas.microsoft.com/office/drawing/2014/main" id="{06CAD630-897A-DA82-63C5-8BD37C3B4237}"/>
              </a:ext>
            </a:extLst>
          </p:cNvPr>
          <p:cNvSpPr>
            <a:spLocks noGrp="1"/>
          </p:cNvSpPr>
          <p:nvPr>
            <p:ph sz="half" idx="1"/>
          </p:nvPr>
        </p:nvSpPr>
        <p:spPr/>
        <p:txBody>
          <a:bodyPr/>
          <a:lstStyle/>
          <a:p>
            <a:r>
              <a:rPr lang="en-US" dirty="0"/>
              <a:t>Recognize that young people interact with a variety of social environments</a:t>
            </a:r>
          </a:p>
          <a:p>
            <a:r>
              <a:rPr lang="en-US" dirty="0"/>
              <a:t>Involve non-traditional community sectors such as businesses, faith communities, or civic organizations</a:t>
            </a:r>
          </a:p>
          <a:p>
            <a:r>
              <a:rPr lang="en-US" dirty="0"/>
              <a:t>Work collaboratively with stakeholders for mutual benefit</a:t>
            </a:r>
          </a:p>
        </p:txBody>
      </p:sp>
      <p:pic>
        <p:nvPicPr>
          <p:cNvPr id="6" name="Content Placeholder 5" descr="People handing out shirts">
            <a:extLst>
              <a:ext uri="{FF2B5EF4-FFF2-40B4-BE49-F238E27FC236}">
                <a16:creationId xmlns:a16="http://schemas.microsoft.com/office/drawing/2014/main" id="{53F4D9D4-27B5-D057-011C-4FF872EDFE17}"/>
              </a:ext>
            </a:extLst>
          </p:cNvPr>
          <p:cNvPicPr>
            <a:picLocks noGrp="1" noChangeAspect="1"/>
          </p:cNvPicPr>
          <p:nvPr>
            <p:ph sz="half" idx="2"/>
          </p:nvPr>
        </p:nvPicPr>
        <p:blipFill>
          <a:blip r:embed="rId3" cstate="print">
            <a:extLst>
              <a:ext uri="{28A0092B-C50C-407E-A947-70E740481C1C}">
                <a14:useLocalDpi xmlns:a14="http://schemas.microsoft.com/office/drawing/2010/main"/>
              </a:ext>
            </a:extLst>
          </a:blip>
          <a:stretch>
            <a:fillRect/>
          </a:stretch>
        </p:blipFill>
        <p:spPr>
          <a:xfrm>
            <a:off x="6172202" y="1737360"/>
            <a:ext cx="5181600" cy="3454400"/>
          </a:xfrm>
        </p:spPr>
      </p:pic>
    </p:spTree>
    <p:extLst>
      <p:ext uri="{BB962C8B-B14F-4D97-AF65-F5344CB8AC3E}">
        <p14:creationId xmlns:p14="http://schemas.microsoft.com/office/powerpoint/2010/main" val="31183115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EA6F30-D012-46BE-6C95-D24E6385DA91}"/>
              </a:ext>
            </a:extLst>
          </p:cNvPr>
          <p:cNvSpPr>
            <a:spLocks noGrp="1"/>
          </p:cNvSpPr>
          <p:nvPr>
            <p:ph type="title"/>
          </p:nvPr>
        </p:nvSpPr>
        <p:spPr/>
        <p:txBody>
          <a:bodyPr/>
          <a:lstStyle/>
          <a:p>
            <a:r>
              <a:rPr lang="en-US" dirty="0"/>
              <a:t>Paradigm Shift</a:t>
            </a:r>
          </a:p>
        </p:txBody>
      </p:sp>
      <p:sp>
        <p:nvSpPr>
          <p:cNvPr id="3" name="Content Placeholder 2">
            <a:extLst>
              <a:ext uri="{FF2B5EF4-FFF2-40B4-BE49-F238E27FC236}">
                <a16:creationId xmlns:a16="http://schemas.microsoft.com/office/drawing/2014/main" id="{BEA604B2-5ED7-22E8-7C27-C59FDF86B04F}"/>
              </a:ext>
            </a:extLst>
          </p:cNvPr>
          <p:cNvSpPr>
            <a:spLocks noGrp="1"/>
          </p:cNvSpPr>
          <p:nvPr>
            <p:ph sz="half" idx="1"/>
          </p:nvPr>
        </p:nvSpPr>
        <p:spPr>
          <a:xfrm>
            <a:off x="838200" y="2068661"/>
            <a:ext cx="5181600" cy="542014"/>
          </a:xfrm>
        </p:spPr>
        <p:txBody>
          <a:bodyPr>
            <a:normAutofit/>
          </a:bodyPr>
          <a:lstStyle/>
          <a:p>
            <a:r>
              <a:rPr lang="en-US" dirty="0"/>
              <a:t>Fixing problems</a:t>
            </a:r>
          </a:p>
        </p:txBody>
      </p:sp>
      <p:sp>
        <p:nvSpPr>
          <p:cNvPr id="4" name="Content Placeholder 3">
            <a:extLst>
              <a:ext uri="{FF2B5EF4-FFF2-40B4-BE49-F238E27FC236}">
                <a16:creationId xmlns:a16="http://schemas.microsoft.com/office/drawing/2014/main" id="{42A08A6F-5EE5-B5B9-C2D9-13EA60FE014F}"/>
              </a:ext>
            </a:extLst>
          </p:cNvPr>
          <p:cNvSpPr>
            <a:spLocks noGrp="1"/>
          </p:cNvSpPr>
          <p:nvPr>
            <p:ph sz="half" idx="2"/>
          </p:nvPr>
        </p:nvSpPr>
        <p:spPr>
          <a:xfrm>
            <a:off x="6461760" y="2608385"/>
            <a:ext cx="5181600" cy="542014"/>
          </a:xfrm>
        </p:spPr>
        <p:txBody>
          <a:bodyPr>
            <a:noAutofit/>
          </a:bodyPr>
          <a:lstStyle/>
          <a:p>
            <a:r>
              <a:rPr lang="en-US" dirty="0"/>
              <a:t>Pro-active in influencing positive outcomes</a:t>
            </a:r>
          </a:p>
        </p:txBody>
      </p:sp>
      <p:sp>
        <p:nvSpPr>
          <p:cNvPr id="5" name="Content Placeholder 3">
            <a:extLst>
              <a:ext uri="{FF2B5EF4-FFF2-40B4-BE49-F238E27FC236}">
                <a16:creationId xmlns:a16="http://schemas.microsoft.com/office/drawing/2014/main" id="{E343AA85-D9D4-B7F1-61C1-6EF9E4C0A4C2}"/>
              </a:ext>
            </a:extLst>
          </p:cNvPr>
          <p:cNvSpPr txBox="1">
            <a:spLocks/>
          </p:cNvSpPr>
          <p:nvPr/>
        </p:nvSpPr>
        <p:spPr>
          <a:xfrm>
            <a:off x="6461760" y="2068661"/>
            <a:ext cx="5181600" cy="542014"/>
          </a:xfrm>
          <a:prstGeom prst="rect">
            <a:avLst/>
          </a:prstGeom>
        </p:spPr>
        <p:txBody>
          <a:bodyPr vert="horz" lIns="91440" tIns="45720" rIns="91440" bIns="45720" rtlCol="0">
            <a:normAutofit/>
          </a:bodyPr>
          <a:lst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0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18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6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4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4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Building on strengths</a:t>
            </a:r>
          </a:p>
        </p:txBody>
      </p:sp>
      <p:sp>
        <p:nvSpPr>
          <p:cNvPr id="6" name="Content Placeholder 3">
            <a:extLst>
              <a:ext uri="{FF2B5EF4-FFF2-40B4-BE49-F238E27FC236}">
                <a16:creationId xmlns:a16="http://schemas.microsoft.com/office/drawing/2014/main" id="{3F6B018E-2D20-325F-4C5C-F5EF091066FA}"/>
              </a:ext>
            </a:extLst>
          </p:cNvPr>
          <p:cNvSpPr txBox="1">
            <a:spLocks/>
          </p:cNvSpPr>
          <p:nvPr/>
        </p:nvSpPr>
        <p:spPr>
          <a:xfrm>
            <a:off x="6461760" y="3281898"/>
            <a:ext cx="5181600" cy="542014"/>
          </a:xfrm>
          <a:prstGeom prst="rect">
            <a:avLst/>
          </a:prstGeom>
        </p:spPr>
        <p:txBody>
          <a:bodyPr vert="horz" lIns="91440" tIns="45720" rIns="91440" bIns="45720" rtlCol="0">
            <a:normAutofit/>
          </a:bodyPr>
          <a:lst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0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18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6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4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4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Engaging all youth</a:t>
            </a:r>
          </a:p>
        </p:txBody>
      </p:sp>
      <p:sp>
        <p:nvSpPr>
          <p:cNvPr id="7" name="Content Placeholder 3">
            <a:extLst>
              <a:ext uri="{FF2B5EF4-FFF2-40B4-BE49-F238E27FC236}">
                <a16:creationId xmlns:a16="http://schemas.microsoft.com/office/drawing/2014/main" id="{0A4C47DB-AE9E-D0FD-B46E-AF643CE3AB20}"/>
              </a:ext>
            </a:extLst>
          </p:cNvPr>
          <p:cNvSpPr txBox="1">
            <a:spLocks/>
          </p:cNvSpPr>
          <p:nvPr/>
        </p:nvSpPr>
        <p:spPr>
          <a:xfrm>
            <a:off x="6461760" y="3829875"/>
            <a:ext cx="5181600" cy="542014"/>
          </a:xfrm>
          <a:prstGeom prst="rect">
            <a:avLst/>
          </a:prstGeom>
        </p:spPr>
        <p:txBody>
          <a:bodyPr vert="horz" lIns="91440" tIns="45720" rIns="91440" bIns="45720" rtlCol="0">
            <a:noAutofit/>
          </a:bodyPr>
          <a:lst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0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18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6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4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4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Youth as active participants and resources</a:t>
            </a:r>
          </a:p>
        </p:txBody>
      </p:sp>
      <p:sp>
        <p:nvSpPr>
          <p:cNvPr id="8" name="Content Placeholder 3">
            <a:extLst>
              <a:ext uri="{FF2B5EF4-FFF2-40B4-BE49-F238E27FC236}">
                <a16:creationId xmlns:a16="http://schemas.microsoft.com/office/drawing/2014/main" id="{439EAEBF-3B78-E560-2AAD-03319D428314}"/>
              </a:ext>
            </a:extLst>
          </p:cNvPr>
          <p:cNvSpPr txBox="1">
            <a:spLocks/>
          </p:cNvSpPr>
          <p:nvPr/>
        </p:nvSpPr>
        <p:spPr>
          <a:xfrm>
            <a:off x="6461760" y="5110756"/>
            <a:ext cx="5181600" cy="542014"/>
          </a:xfrm>
          <a:prstGeom prst="rect">
            <a:avLst/>
          </a:prstGeom>
        </p:spPr>
        <p:txBody>
          <a:bodyPr vert="horz" lIns="91440" tIns="45720" rIns="91440" bIns="45720" rtlCol="0">
            <a:noAutofit/>
          </a:bodyPr>
          <a:lst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0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18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6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4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4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Youth development is the work of everyone in the community</a:t>
            </a:r>
          </a:p>
        </p:txBody>
      </p:sp>
      <p:sp>
        <p:nvSpPr>
          <p:cNvPr id="9" name="Content Placeholder 3">
            <a:extLst>
              <a:ext uri="{FF2B5EF4-FFF2-40B4-BE49-F238E27FC236}">
                <a16:creationId xmlns:a16="http://schemas.microsoft.com/office/drawing/2014/main" id="{C5CF6D61-A305-3641-7A29-B529B76B98DD}"/>
              </a:ext>
            </a:extLst>
          </p:cNvPr>
          <p:cNvSpPr txBox="1">
            <a:spLocks/>
          </p:cNvSpPr>
          <p:nvPr/>
        </p:nvSpPr>
        <p:spPr>
          <a:xfrm>
            <a:off x="6461760" y="4573322"/>
            <a:ext cx="5181600" cy="542014"/>
          </a:xfrm>
          <a:prstGeom prst="rect">
            <a:avLst/>
          </a:prstGeom>
        </p:spPr>
        <p:txBody>
          <a:bodyPr vert="horz" lIns="91440" tIns="45720" rIns="91440" bIns="45720" rtlCol="0">
            <a:normAutofit/>
          </a:bodyPr>
          <a:lst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0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18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6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4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4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Focus on relationships</a:t>
            </a:r>
          </a:p>
        </p:txBody>
      </p:sp>
      <p:sp>
        <p:nvSpPr>
          <p:cNvPr id="10" name="Content Placeholder 2">
            <a:extLst>
              <a:ext uri="{FF2B5EF4-FFF2-40B4-BE49-F238E27FC236}">
                <a16:creationId xmlns:a16="http://schemas.microsoft.com/office/drawing/2014/main" id="{BD0D5508-081E-BCA9-90E2-CC21A86C5436}"/>
              </a:ext>
            </a:extLst>
          </p:cNvPr>
          <p:cNvSpPr txBox="1">
            <a:spLocks/>
          </p:cNvSpPr>
          <p:nvPr/>
        </p:nvSpPr>
        <p:spPr>
          <a:xfrm>
            <a:off x="838200" y="2678261"/>
            <a:ext cx="5181600" cy="542014"/>
          </a:xfrm>
          <a:prstGeom prst="rect">
            <a:avLst/>
          </a:prstGeom>
        </p:spPr>
        <p:txBody>
          <a:bodyPr vert="horz" lIns="91440" tIns="45720" rIns="91440" bIns="45720" rtlCol="0">
            <a:normAutofit/>
          </a:bodyPr>
          <a:lst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Reactive to problem behavior</a:t>
            </a:r>
          </a:p>
        </p:txBody>
      </p:sp>
      <p:sp>
        <p:nvSpPr>
          <p:cNvPr id="11" name="Content Placeholder 2">
            <a:extLst>
              <a:ext uri="{FF2B5EF4-FFF2-40B4-BE49-F238E27FC236}">
                <a16:creationId xmlns:a16="http://schemas.microsoft.com/office/drawing/2014/main" id="{720AFC69-86AE-CEDB-4635-25FE6372B3E0}"/>
              </a:ext>
            </a:extLst>
          </p:cNvPr>
          <p:cNvSpPr txBox="1">
            <a:spLocks/>
          </p:cNvSpPr>
          <p:nvPr/>
        </p:nvSpPr>
        <p:spPr>
          <a:xfrm>
            <a:off x="838200" y="3287861"/>
            <a:ext cx="5181600" cy="542014"/>
          </a:xfrm>
          <a:prstGeom prst="rect">
            <a:avLst/>
          </a:prstGeom>
        </p:spPr>
        <p:txBody>
          <a:bodyPr vert="horz" lIns="91440" tIns="45720" rIns="91440" bIns="45720" rtlCol="0">
            <a:normAutofit/>
          </a:bodyPr>
          <a:lst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Targeting troubled youth</a:t>
            </a:r>
          </a:p>
        </p:txBody>
      </p:sp>
      <p:sp>
        <p:nvSpPr>
          <p:cNvPr id="12" name="Content Placeholder 2">
            <a:extLst>
              <a:ext uri="{FF2B5EF4-FFF2-40B4-BE49-F238E27FC236}">
                <a16:creationId xmlns:a16="http://schemas.microsoft.com/office/drawing/2014/main" id="{71A36229-C46F-B5B1-AD3F-BF10867026D9}"/>
              </a:ext>
            </a:extLst>
          </p:cNvPr>
          <p:cNvSpPr txBox="1">
            <a:spLocks/>
          </p:cNvSpPr>
          <p:nvPr/>
        </p:nvSpPr>
        <p:spPr>
          <a:xfrm>
            <a:off x="838200" y="4507061"/>
            <a:ext cx="5181600" cy="542014"/>
          </a:xfrm>
          <a:prstGeom prst="rect">
            <a:avLst/>
          </a:prstGeom>
        </p:spPr>
        <p:txBody>
          <a:bodyPr vert="horz" lIns="91440" tIns="45720" rIns="91440" bIns="45720" rtlCol="0">
            <a:normAutofit/>
          </a:bodyPr>
          <a:lst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Focus on programs</a:t>
            </a:r>
          </a:p>
        </p:txBody>
      </p:sp>
      <p:sp>
        <p:nvSpPr>
          <p:cNvPr id="13" name="Content Placeholder 2">
            <a:extLst>
              <a:ext uri="{FF2B5EF4-FFF2-40B4-BE49-F238E27FC236}">
                <a16:creationId xmlns:a16="http://schemas.microsoft.com/office/drawing/2014/main" id="{1A831408-1310-AA0C-7C15-E9E02D482376}"/>
              </a:ext>
            </a:extLst>
          </p:cNvPr>
          <p:cNvSpPr txBox="1">
            <a:spLocks/>
          </p:cNvSpPr>
          <p:nvPr/>
        </p:nvSpPr>
        <p:spPr>
          <a:xfrm>
            <a:off x="838200" y="3897461"/>
            <a:ext cx="5181600" cy="542014"/>
          </a:xfrm>
          <a:prstGeom prst="rect">
            <a:avLst/>
          </a:prstGeom>
        </p:spPr>
        <p:txBody>
          <a:bodyPr vert="horz" lIns="91440" tIns="45720" rIns="91440" bIns="45720" rtlCol="0">
            <a:normAutofit/>
          </a:bodyPr>
          <a:lst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Youth as recipients</a:t>
            </a:r>
          </a:p>
        </p:txBody>
      </p:sp>
      <p:sp>
        <p:nvSpPr>
          <p:cNvPr id="15" name="Content Placeholder 2">
            <a:extLst>
              <a:ext uri="{FF2B5EF4-FFF2-40B4-BE49-F238E27FC236}">
                <a16:creationId xmlns:a16="http://schemas.microsoft.com/office/drawing/2014/main" id="{D64BE345-D1A8-3244-2136-E8E85D4A80F7}"/>
              </a:ext>
            </a:extLst>
          </p:cNvPr>
          <p:cNvSpPr txBox="1">
            <a:spLocks/>
          </p:cNvSpPr>
          <p:nvPr/>
        </p:nvSpPr>
        <p:spPr>
          <a:xfrm>
            <a:off x="838200" y="5110756"/>
            <a:ext cx="5181600" cy="542014"/>
          </a:xfrm>
          <a:prstGeom prst="rect">
            <a:avLst/>
          </a:prstGeom>
        </p:spPr>
        <p:txBody>
          <a:bodyPr vert="horz" lIns="91440" tIns="45720" rIns="91440" bIns="45720" rtlCol="0">
            <a:noAutofit/>
          </a:bodyPr>
          <a:lst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Youth development is just for professionals</a:t>
            </a:r>
          </a:p>
        </p:txBody>
      </p:sp>
      <p:sp>
        <p:nvSpPr>
          <p:cNvPr id="16" name="TextBox 15">
            <a:extLst>
              <a:ext uri="{FF2B5EF4-FFF2-40B4-BE49-F238E27FC236}">
                <a16:creationId xmlns:a16="http://schemas.microsoft.com/office/drawing/2014/main" id="{0FD1F617-A5C5-A3B6-132F-D8A6C6C6B411}"/>
              </a:ext>
            </a:extLst>
          </p:cNvPr>
          <p:cNvSpPr txBox="1"/>
          <p:nvPr/>
        </p:nvSpPr>
        <p:spPr>
          <a:xfrm>
            <a:off x="838200" y="1457739"/>
            <a:ext cx="4740965" cy="400110"/>
          </a:xfrm>
          <a:prstGeom prst="rect">
            <a:avLst/>
          </a:prstGeom>
          <a:noFill/>
        </p:spPr>
        <p:txBody>
          <a:bodyPr wrap="square" rtlCol="0">
            <a:spAutoFit/>
          </a:bodyPr>
          <a:lstStyle/>
          <a:p>
            <a:r>
              <a:rPr lang="en-US" sz="2000" b="1" dirty="0">
                <a:solidFill>
                  <a:schemeClr val="tx2"/>
                </a:solidFill>
                <a:latin typeface="Noto Sans" panose="020B0502040504020204" pitchFamily="34" charset="0"/>
                <a:ea typeface="Noto Sans" panose="020B0502040504020204" pitchFamily="34" charset="0"/>
                <a:cs typeface="Noto Sans" panose="020B0502040504020204" pitchFamily="34" charset="0"/>
              </a:rPr>
              <a:t>Traditional Youth Services</a:t>
            </a:r>
          </a:p>
        </p:txBody>
      </p:sp>
      <p:sp>
        <p:nvSpPr>
          <p:cNvPr id="17" name="TextBox 16">
            <a:extLst>
              <a:ext uri="{FF2B5EF4-FFF2-40B4-BE49-F238E27FC236}">
                <a16:creationId xmlns:a16="http://schemas.microsoft.com/office/drawing/2014/main" id="{A347DA72-9998-073F-CFBB-FA3070B64719}"/>
              </a:ext>
            </a:extLst>
          </p:cNvPr>
          <p:cNvSpPr txBox="1"/>
          <p:nvPr/>
        </p:nvSpPr>
        <p:spPr>
          <a:xfrm>
            <a:off x="6461760" y="1457739"/>
            <a:ext cx="4740965" cy="400110"/>
          </a:xfrm>
          <a:prstGeom prst="rect">
            <a:avLst/>
          </a:prstGeom>
          <a:noFill/>
        </p:spPr>
        <p:txBody>
          <a:bodyPr wrap="square" rtlCol="0">
            <a:spAutoFit/>
          </a:bodyPr>
          <a:lstStyle/>
          <a:p>
            <a:r>
              <a:rPr lang="en-US" sz="2000" b="1" dirty="0">
                <a:solidFill>
                  <a:schemeClr val="tx2"/>
                </a:solidFill>
                <a:latin typeface="Noto Sans" panose="020B0502040504020204" pitchFamily="34" charset="0"/>
                <a:ea typeface="Noto Sans" panose="020B0502040504020204" pitchFamily="34" charset="0"/>
                <a:cs typeface="Noto Sans" panose="020B0502040504020204" pitchFamily="34" charset="0"/>
              </a:rPr>
              <a:t>Positive Youth Development</a:t>
            </a:r>
          </a:p>
        </p:txBody>
      </p:sp>
    </p:spTree>
    <p:extLst>
      <p:ext uri="{BB962C8B-B14F-4D97-AF65-F5344CB8AC3E}">
        <p14:creationId xmlns:p14="http://schemas.microsoft.com/office/powerpoint/2010/main" val="120336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p:bldP spid="6" grpId="0"/>
      <p:bldP spid="7" grpId="0"/>
      <p:bldP spid="8" grpId="0"/>
      <p:bldP spid="9" grpId="0"/>
      <p:bldP spid="10" grpId="0"/>
      <p:bldP spid="11" grpId="0"/>
      <p:bldP spid="12" grpId="0"/>
      <p:bldP spid="13"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666240" y="1259840"/>
            <a:ext cx="8859520" cy="4213013"/>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867" dirty="0"/>
              <a:t>NIWL Apprenticeships are supported by the Employment Training Administration of the U.S. Department of Labor as part of an ABA2 grant award totaling $8 million with 0% financed from non-governmental sources.</a:t>
            </a:r>
          </a:p>
          <a:p>
            <a:endParaRPr lang="en-US" sz="1867" dirty="0"/>
          </a:p>
          <a:p>
            <a:pPr algn="ctr"/>
            <a:r>
              <a:rPr lang="en-US" sz="1867" dirty="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D525657-1F16-809C-89C0-DF6951B78484}"/>
              </a:ext>
            </a:extLst>
          </p:cNvPr>
          <p:cNvSpPr>
            <a:spLocks noGrp="1"/>
          </p:cNvSpPr>
          <p:nvPr>
            <p:ph type="title"/>
          </p:nvPr>
        </p:nvSpPr>
        <p:spPr/>
        <p:txBody>
          <a:bodyPr>
            <a:normAutofit fontScale="90000"/>
          </a:bodyPr>
          <a:lstStyle/>
          <a:p>
            <a:r>
              <a:rPr lang="en-US" dirty="0"/>
              <a:t>We’re all stronger with support!</a:t>
            </a:r>
          </a:p>
        </p:txBody>
      </p:sp>
      <p:sp>
        <p:nvSpPr>
          <p:cNvPr id="4" name="Content Placeholder 3">
            <a:extLst>
              <a:ext uri="{FF2B5EF4-FFF2-40B4-BE49-F238E27FC236}">
                <a16:creationId xmlns:a16="http://schemas.microsoft.com/office/drawing/2014/main" id="{9F183981-A408-C297-169B-40019C80C5BC}"/>
              </a:ext>
            </a:extLst>
          </p:cNvPr>
          <p:cNvSpPr>
            <a:spLocks noGrp="1"/>
          </p:cNvSpPr>
          <p:nvPr>
            <p:ph sz="half" idx="1"/>
          </p:nvPr>
        </p:nvSpPr>
        <p:spPr/>
        <p:txBody>
          <a:bodyPr/>
          <a:lstStyle/>
          <a:p>
            <a:r>
              <a:rPr lang="en-US" dirty="0"/>
              <a:t>How well do you think this demo represents the stress that young people face?</a:t>
            </a:r>
          </a:p>
          <a:p>
            <a:r>
              <a:rPr lang="en-US" dirty="0"/>
              <a:t>Why do you think it’s necessary to have support from multiple adults?</a:t>
            </a:r>
          </a:p>
          <a:p>
            <a:r>
              <a:rPr lang="en-US" dirty="0"/>
              <a:t>What else does this demonstration bring to mind?</a:t>
            </a:r>
          </a:p>
          <a:p>
            <a:endParaRPr lang="en-US" dirty="0"/>
          </a:p>
        </p:txBody>
      </p:sp>
      <p:pic>
        <p:nvPicPr>
          <p:cNvPr id="5" name="Content Placeholder 5" descr="Smiley colored pencils">
            <a:extLst>
              <a:ext uri="{FF2B5EF4-FFF2-40B4-BE49-F238E27FC236}">
                <a16:creationId xmlns:a16="http://schemas.microsoft.com/office/drawing/2014/main" id="{E53A0A91-2559-E0E7-23D7-6F6AA5D7FF3C}"/>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a:xfrm>
            <a:off x="6337300" y="0"/>
            <a:ext cx="5854700" cy="6858000"/>
          </a:xfrm>
        </p:spPr>
      </p:pic>
    </p:spTree>
    <p:extLst>
      <p:ext uri="{BB962C8B-B14F-4D97-AF65-F5344CB8AC3E}">
        <p14:creationId xmlns:p14="http://schemas.microsoft.com/office/powerpoint/2010/main" val="26647339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10126-F611-2D6E-DB8E-72B6343E321C}"/>
              </a:ext>
            </a:extLst>
          </p:cNvPr>
          <p:cNvSpPr>
            <a:spLocks noGrp="1"/>
          </p:cNvSpPr>
          <p:nvPr>
            <p:ph type="title"/>
          </p:nvPr>
        </p:nvSpPr>
        <p:spPr/>
        <p:txBody>
          <a:bodyPr/>
          <a:lstStyle/>
          <a:p>
            <a:r>
              <a:rPr lang="en-US" dirty="0"/>
              <a:t>What is Positive Youth Development?</a:t>
            </a:r>
          </a:p>
        </p:txBody>
      </p:sp>
      <p:sp>
        <p:nvSpPr>
          <p:cNvPr id="4" name="Text Placeholder 3">
            <a:extLst>
              <a:ext uri="{FF2B5EF4-FFF2-40B4-BE49-F238E27FC236}">
                <a16:creationId xmlns:a16="http://schemas.microsoft.com/office/drawing/2014/main" id="{5185C357-3675-FCE2-D5F0-3C350C54DFF4}"/>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478845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FEA0698-79AF-8D33-2410-48FCABB10818}"/>
              </a:ext>
            </a:extLst>
          </p:cNvPr>
          <p:cNvSpPr>
            <a:spLocks noGrp="1"/>
          </p:cNvSpPr>
          <p:nvPr>
            <p:ph idx="1"/>
          </p:nvPr>
        </p:nvSpPr>
        <p:spPr/>
        <p:txBody>
          <a:bodyPr/>
          <a:lstStyle/>
          <a:p>
            <a:pPr marL="0" indent="0">
              <a:buNone/>
            </a:pPr>
            <a:r>
              <a:rPr lang="en-US" dirty="0"/>
              <a:t>A philosophy or approach that guides communities in the way they organize programs, supports, and opportunities so that young people can develop to their full potential.</a:t>
            </a:r>
          </a:p>
          <a:p>
            <a:r>
              <a:rPr lang="en-US" dirty="0"/>
              <a:t>Focus on building positive outcomes</a:t>
            </a:r>
          </a:p>
          <a:p>
            <a:r>
              <a:rPr lang="en-US" dirty="0"/>
              <a:t>Youth voice and engagement</a:t>
            </a:r>
          </a:p>
          <a:p>
            <a:r>
              <a:rPr lang="en-US" dirty="0"/>
              <a:t>Long-term involvement/developmentally appropriate</a:t>
            </a:r>
          </a:p>
          <a:p>
            <a:r>
              <a:rPr lang="en-US" dirty="0"/>
              <a:t>Universal and inclusive</a:t>
            </a:r>
          </a:p>
          <a:p>
            <a:r>
              <a:rPr lang="en-US" dirty="0"/>
              <a:t>Community-based and collaborative</a:t>
            </a:r>
          </a:p>
        </p:txBody>
      </p:sp>
      <p:sp>
        <p:nvSpPr>
          <p:cNvPr id="3" name="Title 2">
            <a:extLst>
              <a:ext uri="{FF2B5EF4-FFF2-40B4-BE49-F238E27FC236}">
                <a16:creationId xmlns:a16="http://schemas.microsoft.com/office/drawing/2014/main" id="{BC704F68-4DD1-468E-206F-8A2DBB94E79E}"/>
              </a:ext>
            </a:extLst>
          </p:cNvPr>
          <p:cNvSpPr>
            <a:spLocks noGrp="1"/>
          </p:cNvSpPr>
          <p:nvPr>
            <p:ph type="title"/>
          </p:nvPr>
        </p:nvSpPr>
        <p:spPr/>
        <p:txBody>
          <a:bodyPr/>
          <a:lstStyle/>
          <a:p>
            <a:r>
              <a:rPr lang="en-US" dirty="0"/>
              <a:t>Defining Positive Youth Development</a:t>
            </a:r>
          </a:p>
        </p:txBody>
      </p:sp>
    </p:spTree>
    <p:extLst>
      <p:ext uri="{BB962C8B-B14F-4D97-AF65-F5344CB8AC3E}">
        <p14:creationId xmlns:p14="http://schemas.microsoft.com/office/powerpoint/2010/main" val="4309345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E9D36F-622E-6C12-3C1E-4D6B7C545B4A}"/>
              </a:ext>
            </a:extLst>
          </p:cNvPr>
          <p:cNvSpPr>
            <a:spLocks noGrp="1"/>
          </p:cNvSpPr>
          <p:nvPr>
            <p:ph type="title"/>
          </p:nvPr>
        </p:nvSpPr>
        <p:spPr/>
        <p:txBody>
          <a:bodyPr/>
          <a:lstStyle/>
          <a:p>
            <a:r>
              <a:rPr lang="en-US" dirty="0"/>
              <a:t>Ecological Model of Development</a:t>
            </a:r>
          </a:p>
        </p:txBody>
      </p:sp>
      <p:sp>
        <p:nvSpPr>
          <p:cNvPr id="3" name="Content Placeholder 2">
            <a:extLst>
              <a:ext uri="{FF2B5EF4-FFF2-40B4-BE49-F238E27FC236}">
                <a16:creationId xmlns:a16="http://schemas.microsoft.com/office/drawing/2014/main" id="{3DAC874C-F412-9327-2D05-DFB2EB2DAB99}"/>
              </a:ext>
            </a:extLst>
          </p:cNvPr>
          <p:cNvSpPr>
            <a:spLocks noGrp="1"/>
          </p:cNvSpPr>
          <p:nvPr>
            <p:ph sz="half" idx="1"/>
          </p:nvPr>
        </p:nvSpPr>
        <p:spPr/>
        <p:txBody>
          <a:bodyPr>
            <a:normAutofit/>
          </a:bodyPr>
          <a:lstStyle/>
          <a:p>
            <a:r>
              <a:rPr lang="en-US" dirty="0"/>
              <a:t>Urie Bronfenbrenner’s (1979) pioneering framework noted that child and adolescent development occurs in the context of </a:t>
            </a:r>
            <a:r>
              <a:rPr lang="en-US" b="1" dirty="0"/>
              <a:t>social systems</a:t>
            </a:r>
            <a:r>
              <a:rPr lang="en-US" dirty="0"/>
              <a:t>.</a:t>
            </a:r>
          </a:p>
          <a:p>
            <a:r>
              <a:rPr lang="en-US" dirty="0"/>
              <a:t>It is through these interactions that young people develop </a:t>
            </a:r>
            <a:r>
              <a:rPr lang="en-US" b="1" dirty="0"/>
              <a:t>skills, norms, and values</a:t>
            </a:r>
            <a:r>
              <a:rPr lang="en-US" dirty="0"/>
              <a:t>.</a:t>
            </a:r>
          </a:p>
          <a:p>
            <a:r>
              <a:rPr lang="en-US" dirty="0"/>
              <a:t>The interaction between young people and their environment is </a:t>
            </a:r>
            <a:r>
              <a:rPr lang="en-US" b="1" dirty="0"/>
              <a:t>reciprocal</a:t>
            </a:r>
            <a:r>
              <a:rPr lang="en-US" dirty="0"/>
              <a:t>. Development </a:t>
            </a:r>
            <a:r>
              <a:rPr lang="en-US" u="sng" dirty="0"/>
              <a:t>does not just happen </a:t>
            </a:r>
            <a:r>
              <a:rPr lang="en-US" dirty="0"/>
              <a:t>to children and adolescents. They are actively involved in shaping their own development – they have </a:t>
            </a:r>
            <a:r>
              <a:rPr lang="en-US" b="1" dirty="0">
                <a:solidFill>
                  <a:schemeClr val="tx2"/>
                </a:solidFill>
              </a:rPr>
              <a:t>agency</a:t>
            </a:r>
            <a:r>
              <a:rPr lang="en-US" dirty="0"/>
              <a:t>!</a:t>
            </a:r>
          </a:p>
        </p:txBody>
      </p:sp>
      <p:grpSp>
        <p:nvGrpSpPr>
          <p:cNvPr id="23" name="Group 22">
            <a:extLst>
              <a:ext uri="{FF2B5EF4-FFF2-40B4-BE49-F238E27FC236}">
                <a16:creationId xmlns:a16="http://schemas.microsoft.com/office/drawing/2014/main" id="{E20C25E7-C56A-2734-837F-B0D9C0E8D011}"/>
              </a:ext>
            </a:extLst>
          </p:cNvPr>
          <p:cNvGrpSpPr/>
          <p:nvPr/>
        </p:nvGrpSpPr>
        <p:grpSpPr>
          <a:xfrm>
            <a:off x="6663521" y="1554480"/>
            <a:ext cx="4572000" cy="4572000"/>
            <a:chOff x="7441444" y="2377440"/>
            <a:chExt cx="3108960" cy="3108960"/>
          </a:xfrm>
        </p:grpSpPr>
        <p:sp>
          <p:nvSpPr>
            <p:cNvPr id="7" name="Oval 6">
              <a:extLst>
                <a:ext uri="{FF2B5EF4-FFF2-40B4-BE49-F238E27FC236}">
                  <a16:creationId xmlns:a16="http://schemas.microsoft.com/office/drawing/2014/main" id="{6692FBFF-0671-385F-01AD-E4A418A7F574}"/>
                </a:ext>
              </a:extLst>
            </p:cNvPr>
            <p:cNvSpPr/>
            <p:nvPr/>
          </p:nvSpPr>
          <p:spPr>
            <a:xfrm>
              <a:off x="7441444" y="2377440"/>
              <a:ext cx="3108960" cy="3108960"/>
            </a:xfrm>
            <a:prstGeom prst="ellipse">
              <a:avLst/>
            </a:pr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dirty="0"/>
            </a:p>
          </p:txBody>
        </p:sp>
        <p:sp>
          <p:nvSpPr>
            <p:cNvPr id="8" name="Oval 7">
              <a:extLst>
                <a:ext uri="{FF2B5EF4-FFF2-40B4-BE49-F238E27FC236}">
                  <a16:creationId xmlns:a16="http://schemas.microsoft.com/office/drawing/2014/main" id="{C46E7987-2CD9-5634-4384-6D0BD3061419}"/>
                </a:ext>
              </a:extLst>
            </p:cNvPr>
            <p:cNvSpPr/>
            <p:nvPr/>
          </p:nvSpPr>
          <p:spPr>
            <a:xfrm>
              <a:off x="7885766" y="2821763"/>
              <a:ext cx="2220315" cy="2220315"/>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dirty="0"/>
            </a:p>
          </p:txBody>
        </p:sp>
        <p:sp>
          <p:nvSpPr>
            <p:cNvPr id="9" name="Oval 8">
              <a:extLst>
                <a:ext uri="{FF2B5EF4-FFF2-40B4-BE49-F238E27FC236}">
                  <a16:creationId xmlns:a16="http://schemas.microsoft.com/office/drawing/2014/main" id="{CF8D684B-AA5C-2569-141B-9DE20E879061}"/>
                </a:ext>
              </a:extLst>
            </p:cNvPr>
            <p:cNvSpPr/>
            <p:nvPr/>
          </p:nvSpPr>
          <p:spPr>
            <a:xfrm>
              <a:off x="8329829" y="3265826"/>
              <a:ext cx="1332189" cy="1332189"/>
            </a:xfrm>
            <a:prstGeom prst="ellipse">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dirty="0"/>
            </a:p>
          </p:txBody>
        </p:sp>
        <p:sp>
          <p:nvSpPr>
            <p:cNvPr id="10" name="Oval 9">
              <a:extLst>
                <a:ext uri="{FF2B5EF4-FFF2-40B4-BE49-F238E27FC236}">
                  <a16:creationId xmlns:a16="http://schemas.microsoft.com/office/drawing/2014/main" id="{C3F09056-1DCD-79E0-0F1C-33857A11298B}"/>
                </a:ext>
              </a:extLst>
            </p:cNvPr>
            <p:cNvSpPr/>
            <p:nvPr/>
          </p:nvSpPr>
          <p:spPr>
            <a:xfrm>
              <a:off x="8773892" y="3709889"/>
              <a:ext cx="444063" cy="444063"/>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dirty="0"/>
            </a:p>
          </p:txBody>
        </p:sp>
      </p:grpSp>
      <p:sp>
        <p:nvSpPr>
          <p:cNvPr id="24" name="TextBox 23">
            <a:extLst>
              <a:ext uri="{FF2B5EF4-FFF2-40B4-BE49-F238E27FC236}">
                <a16:creationId xmlns:a16="http://schemas.microsoft.com/office/drawing/2014/main" id="{55F463EB-E2A5-B4EE-B050-7767BA0236D1}"/>
              </a:ext>
            </a:extLst>
          </p:cNvPr>
          <p:cNvSpPr txBox="1"/>
          <p:nvPr/>
        </p:nvSpPr>
        <p:spPr>
          <a:xfrm>
            <a:off x="8546912" y="3671203"/>
            <a:ext cx="805218" cy="307777"/>
          </a:xfrm>
          <a:prstGeom prst="rect">
            <a:avLst/>
          </a:prstGeom>
          <a:noFill/>
        </p:spPr>
        <p:txBody>
          <a:bodyPr wrap="square" rtlCol="0">
            <a:spAutoFit/>
          </a:bodyPr>
          <a:lstStyle/>
          <a:p>
            <a:pPr algn="ctr"/>
            <a:r>
              <a:rPr lang="en-US" sz="1400" b="1" dirty="0">
                <a:solidFill>
                  <a:schemeClr val="bg1"/>
                </a:solidFill>
                <a:latin typeface="Noto Sans" panose="020B0502040504020204" pitchFamily="34" charset="0"/>
                <a:ea typeface="Noto Sans" panose="020B0502040504020204" pitchFamily="34" charset="0"/>
                <a:cs typeface="Noto Sans" panose="020B0502040504020204" pitchFamily="34" charset="0"/>
              </a:rPr>
              <a:t>Youth</a:t>
            </a:r>
          </a:p>
        </p:txBody>
      </p:sp>
      <p:sp>
        <p:nvSpPr>
          <p:cNvPr id="25" name="TextBox 24">
            <a:extLst>
              <a:ext uri="{FF2B5EF4-FFF2-40B4-BE49-F238E27FC236}">
                <a16:creationId xmlns:a16="http://schemas.microsoft.com/office/drawing/2014/main" id="{4F0ED197-BAD2-6783-ECF7-0BA515DD726E}"/>
              </a:ext>
            </a:extLst>
          </p:cNvPr>
          <p:cNvSpPr txBox="1"/>
          <p:nvPr/>
        </p:nvSpPr>
        <p:spPr>
          <a:xfrm>
            <a:off x="8546912" y="3096791"/>
            <a:ext cx="805218" cy="307777"/>
          </a:xfrm>
          <a:prstGeom prst="rect">
            <a:avLst/>
          </a:prstGeom>
          <a:noFill/>
        </p:spPr>
        <p:txBody>
          <a:bodyPr wrap="square" rtlCol="0">
            <a:spAutoFit/>
          </a:bodyPr>
          <a:lstStyle/>
          <a:p>
            <a:pPr algn="ctr"/>
            <a:r>
              <a:rPr lang="en-US" sz="1400" dirty="0">
                <a:solidFill>
                  <a:schemeClr val="bg1"/>
                </a:solidFill>
                <a:latin typeface="Noto Sans" panose="020B0502040504020204" pitchFamily="34" charset="0"/>
                <a:ea typeface="Noto Sans" panose="020B0502040504020204" pitchFamily="34" charset="0"/>
                <a:cs typeface="Noto Sans" panose="020B0502040504020204" pitchFamily="34" charset="0"/>
              </a:rPr>
              <a:t>Family</a:t>
            </a:r>
          </a:p>
        </p:txBody>
      </p:sp>
      <p:sp>
        <p:nvSpPr>
          <p:cNvPr id="26" name="TextBox 25">
            <a:extLst>
              <a:ext uri="{FF2B5EF4-FFF2-40B4-BE49-F238E27FC236}">
                <a16:creationId xmlns:a16="http://schemas.microsoft.com/office/drawing/2014/main" id="{4DC2BAA0-963A-94C1-0189-FAA033E9B843}"/>
              </a:ext>
            </a:extLst>
          </p:cNvPr>
          <p:cNvSpPr txBox="1"/>
          <p:nvPr/>
        </p:nvSpPr>
        <p:spPr>
          <a:xfrm rot="17909157">
            <a:off x="7213275" y="2964256"/>
            <a:ext cx="1284343" cy="523220"/>
          </a:xfrm>
          <a:prstGeom prst="rect">
            <a:avLst/>
          </a:prstGeom>
          <a:noFill/>
        </p:spPr>
        <p:txBody>
          <a:bodyPr wrap="square" rtlCol="0">
            <a:spAutoFit/>
          </a:bodyPr>
          <a:lstStyle/>
          <a:p>
            <a:pPr algn="ctr"/>
            <a:r>
              <a:rPr lang="en-US" sz="1400" dirty="0">
                <a:solidFill>
                  <a:schemeClr val="bg1"/>
                </a:solidFill>
                <a:latin typeface="Noto Sans" panose="020B0502040504020204" pitchFamily="34" charset="0"/>
                <a:ea typeface="Noto Sans" panose="020B0502040504020204" pitchFamily="34" charset="0"/>
                <a:cs typeface="Noto Sans" panose="020B0502040504020204" pitchFamily="34" charset="0"/>
              </a:rPr>
              <a:t>Friends and peers</a:t>
            </a:r>
          </a:p>
        </p:txBody>
      </p:sp>
      <p:sp>
        <p:nvSpPr>
          <p:cNvPr id="27" name="TextBox 26">
            <a:extLst>
              <a:ext uri="{FF2B5EF4-FFF2-40B4-BE49-F238E27FC236}">
                <a16:creationId xmlns:a16="http://schemas.microsoft.com/office/drawing/2014/main" id="{DAEFEA7A-9BDC-26AD-B976-87B43439D46F}"/>
              </a:ext>
            </a:extLst>
          </p:cNvPr>
          <p:cNvSpPr txBox="1"/>
          <p:nvPr/>
        </p:nvSpPr>
        <p:spPr>
          <a:xfrm rot="3719993">
            <a:off x="9655256" y="3026024"/>
            <a:ext cx="808419" cy="307777"/>
          </a:xfrm>
          <a:prstGeom prst="rect">
            <a:avLst/>
          </a:prstGeom>
          <a:noFill/>
        </p:spPr>
        <p:txBody>
          <a:bodyPr wrap="square" rtlCol="0">
            <a:spAutoFit/>
          </a:bodyPr>
          <a:lstStyle/>
          <a:p>
            <a:pPr algn="ctr"/>
            <a:r>
              <a:rPr lang="en-US" sz="1400" dirty="0">
                <a:solidFill>
                  <a:schemeClr val="bg1"/>
                </a:solidFill>
                <a:latin typeface="Noto Sans" panose="020B0502040504020204" pitchFamily="34" charset="0"/>
                <a:ea typeface="Noto Sans" panose="020B0502040504020204" pitchFamily="34" charset="0"/>
                <a:cs typeface="Noto Sans" panose="020B0502040504020204" pitchFamily="34" charset="0"/>
              </a:rPr>
              <a:t>School</a:t>
            </a:r>
          </a:p>
        </p:txBody>
      </p:sp>
      <p:sp>
        <p:nvSpPr>
          <p:cNvPr id="28" name="TextBox 27">
            <a:extLst>
              <a:ext uri="{FF2B5EF4-FFF2-40B4-BE49-F238E27FC236}">
                <a16:creationId xmlns:a16="http://schemas.microsoft.com/office/drawing/2014/main" id="{9351805F-990E-54A3-0772-D7B8A2049ECE}"/>
              </a:ext>
            </a:extLst>
          </p:cNvPr>
          <p:cNvSpPr txBox="1"/>
          <p:nvPr/>
        </p:nvSpPr>
        <p:spPr>
          <a:xfrm rot="4091732">
            <a:off x="10017568" y="2760730"/>
            <a:ext cx="1388658" cy="307777"/>
          </a:xfrm>
          <a:prstGeom prst="rect">
            <a:avLst/>
          </a:prstGeom>
          <a:noFill/>
        </p:spPr>
        <p:txBody>
          <a:bodyPr wrap="square" rtlCol="0">
            <a:spAutoFit/>
          </a:bodyPr>
          <a:lstStyle/>
          <a:p>
            <a:pPr algn="ctr"/>
            <a:r>
              <a:rPr lang="en-US" sz="1400" dirty="0">
                <a:solidFill>
                  <a:schemeClr val="bg1"/>
                </a:solidFill>
                <a:latin typeface="Noto Sans" panose="020B0502040504020204" pitchFamily="34" charset="0"/>
                <a:ea typeface="Noto Sans" panose="020B0502040504020204" pitchFamily="34" charset="0"/>
                <a:cs typeface="Noto Sans" panose="020B0502040504020204" pitchFamily="34" charset="0"/>
              </a:rPr>
              <a:t>Role models</a:t>
            </a:r>
          </a:p>
        </p:txBody>
      </p:sp>
      <p:sp>
        <p:nvSpPr>
          <p:cNvPr id="29" name="TextBox 28">
            <a:extLst>
              <a:ext uri="{FF2B5EF4-FFF2-40B4-BE49-F238E27FC236}">
                <a16:creationId xmlns:a16="http://schemas.microsoft.com/office/drawing/2014/main" id="{5C73A8F3-2C08-F67E-C045-AC4097BCCF72}"/>
              </a:ext>
            </a:extLst>
          </p:cNvPr>
          <p:cNvSpPr txBox="1"/>
          <p:nvPr/>
        </p:nvSpPr>
        <p:spPr>
          <a:xfrm rot="2363016">
            <a:off x="7783690" y="4776303"/>
            <a:ext cx="799245" cy="307777"/>
          </a:xfrm>
          <a:prstGeom prst="rect">
            <a:avLst/>
          </a:prstGeom>
          <a:noFill/>
        </p:spPr>
        <p:txBody>
          <a:bodyPr wrap="square" rtlCol="0">
            <a:spAutoFit/>
          </a:bodyPr>
          <a:lstStyle/>
          <a:p>
            <a:pPr algn="ctr"/>
            <a:r>
              <a:rPr lang="en-US" sz="1400" dirty="0">
                <a:solidFill>
                  <a:schemeClr val="bg1"/>
                </a:solidFill>
                <a:latin typeface="Noto Sans" panose="020B0502040504020204" pitchFamily="34" charset="0"/>
                <a:ea typeface="Noto Sans" panose="020B0502040504020204" pitchFamily="34" charset="0"/>
                <a:cs typeface="Noto Sans" panose="020B0502040504020204" pitchFamily="34" charset="0"/>
              </a:rPr>
              <a:t>Work</a:t>
            </a:r>
          </a:p>
        </p:txBody>
      </p:sp>
      <p:sp>
        <p:nvSpPr>
          <p:cNvPr id="30" name="TextBox 29">
            <a:extLst>
              <a:ext uri="{FF2B5EF4-FFF2-40B4-BE49-F238E27FC236}">
                <a16:creationId xmlns:a16="http://schemas.microsoft.com/office/drawing/2014/main" id="{1B584B03-7687-5F0F-3DB8-B0FA1D5FD74C}"/>
              </a:ext>
            </a:extLst>
          </p:cNvPr>
          <p:cNvSpPr txBox="1"/>
          <p:nvPr/>
        </p:nvSpPr>
        <p:spPr>
          <a:xfrm rot="19282005">
            <a:off x="9142401" y="4537489"/>
            <a:ext cx="1320207" cy="523220"/>
          </a:xfrm>
          <a:prstGeom prst="rect">
            <a:avLst/>
          </a:prstGeom>
          <a:noFill/>
        </p:spPr>
        <p:txBody>
          <a:bodyPr wrap="square" rtlCol="0">
            <a:spAutoFit/>
          </a:bodyPr>
          <a:lstStyle/>
          <a:p>
            <a:pPr algn="ctr"/>
            <a:r>
              <a:rPr lang="en-US" sz="1400" dirty="0">
                <a:solidFill>
                  <a:schemeClr val="bg1"/>
                </a:solidFill>
                <a:latin typeface="Noto Sans" panose="020B0502040504020204" pitchFamily="34" charset="0"/>
                <a:ea typeface="Noto Sans" panose="020B0502040504020204" pitchFamily="34" charset="0"/>
                <a:cs typeface="Noto Sans" panose="020B0502040504020204" pitchFamily="34" charset="0"/>
              </a:rPr>
              <a:t>Faith Communities</a:t>
            </a:r>
          </a:p>
        </p:txBody>
      </p:sp>
      <p:sp>
        <p:nvSpPr>
          <p:cNvPr id="31" name="TextBox 30">
            <a:extLst>
              <a:ext uri="{FF2B5EF4-FFF2-40B4-BE49-F238E27FC236}">
                <a16:creationId xmlns:a16="http://schemas.microsoft.com/office/drawing/2014/main" id="{F2D0F525-A71D-A1B7-40AD-3B0953155AD1}"/>
              </a:ext>
            </a:extLst>
          </p:cNvPr>
          <p:cNvSpPr txBox="1"/>
          <p:nvPr/>
        </p:nvSpPr>
        <p:spPr>
          <a:xfrm rot="19167088">
            <a:off x="9339626" y="5193380"/>
            <a:ext cx="1570672" cy="307777"/>
          </a:xfrm>
          <a:prstGeom prst="rect">
            <a:avLst/>
          </a:prstGeom>
          <a:noFill/>
        </p:spPr>
        <p:txBody>
          <a:bodyPr wrap="square" rtlCol="0">
            <a:spAutoFit/>
          </a:bodyPr>
          <a:lstStyle/>
          <a:p>
            <a:pPr algn="ctr"/>
            <a:r>
              <a:rPr lang="en-US" sz="1400" dirty="0">
                <a:solidFill>
                  <a:schemeClr val="bg1"/>
                </a:solidFill>
                <a:latin typeface="Noto Sans" panose="020B0502040504020204" pitchFamily="34" charset="0"/>
                <a:ea typeface="Noto Sans" panose="020B0502040504020204" pitchFamily="34" charset="0"/>
                <a:cs typeface="Noto Sans" panose="020B0502040504020204" pitchFamily="34" charset="0"/>
              </a:rPr>
              <a:t>Neighborhood</a:t>
            </a:r>
          </a:p>
        </p:txBody>
      </p:sp>
      <p:sp>
        <p:nvSpPr>
          <p:cNvPr id="32" name="TextBox 31">
            <a:extLst>
              <a:ext uri="{FF2B5EF4-FFF2-40B4-BE49-F238E27FC236}">
                <a16:creationId xmlns:a16="http://schemas.microsoft.com/office/drawing/2014/main" id="{D70A4138-CF36-A5FC-0682-BA4F074629D7}"/>
              </a:ext>
            </a:extLst>
          </p:cNvPr>
          <p:cNvSpPr txBox="1"/>
          <p:nvPr/>
        </p:nvSpPr>
        <p:spPr>
          <a:xfrm rot="2505019">
            <a:off x="6768781" y="5099652"/>
            <a:ext cx="1856149" cy="307777"/>
          </a:xfrm>
          <a:prstGeom prst="rect">
            <a:avLst/>
          </a:prstGeom>
          <a:noFill/>
        </p:spPr>
        <p:txBody>
          <a:bodyPr wrap="square" rtlCol="0">
            <a:spAutoFit/>
          </a:bodyPr>
          <a:lstStyle/>
          <a:p>
            <a:pPr algn="ctr"/>
            <a:r>
              <a:rPr lang="en-US" sz="1400" dirty="0">
                <a:solidFill>
                  <a:schemeClr val="bg1"/>
                </a:solidFill>
                <a:latin typeface="Noto Sans" panose="020B0502040504020204" pitchFamily="34" charset="0"/>
                <a:ea typeface="Noto Sans" panose="020B0502040504020204" pitchFamily="34" charset="0"/>
                <a:cs typeface="Noto Sans" panose="020B0502040504020204" pitchFamily="34" charset="0"/>
              </a:rPr>
              <a:t>Media and Internet</a:t>
            </a:r>
          </a:p>
        </p:txBody>
      </p:sp>
      <p:sp>
        <p:nvSpPr>
          <p:cNvPr id="34" name="TextBox 33">
            <a:extLst>
              <a:ext uri="{FF2B5EF4-FFF2-40B4-BE49-F238E27FC236}">
                <a16:creationId xmlns:a16="http://schemas.microsoft.com/office/drawing/2014/main" id="{EAD96173-A97C-C112-8CD0-37D4D718526B}"/>
              </a:ext>
            </a:extLst>
          </p:cNvPr>
          <p:cNvSpPr txBox="1"/>
          <p:nvPr/>
        </p:nvSpPr>
        <p:spPr>
          <a:xfrm>
            <a:off x="8039292" y="1759563"/>
            <a:ext cx="1820456" cy="307777"/>
          </a:xfrm>
          <a:prstGeom prst="rect">
            <a:avLst/>
          </a:prstGeom>
          <a:noFill/>
        </p:spPr>
        <p:txBody>
          <a:bodyPr wrap="square" rtlCol="0">
            <a:spAutoFit/>
          </a:bodyPr>
          <a:lstStyle/>
          <a:p>
            <a:pPr algn="ctr"/>
            <a:r>
              <a:rPr lang="en-US" sz="1400" dirty="0">
                <a:solidFill>
                  <a:schemeClr val="bg1"/>
                </a:solidFill>
                <a:latin typeface="Noto Sans" panose="020B0502040504020204" pitchFamily="34" charset="0"/>
                <a:ea typeface="Noto Sans" panose="020B0502040504020204" pitchFamily="34" charset="0"/>
                <a:cs typeface="Noto Sans" panose="020B0502040504020204" pitchFamily="34" charset="0"/>
              </a:rPr>
              <a:t>Laws and norms</a:t>
            </a:r>
          </a:p>
        </p:txBody>
      </p:sp>
      <p:sp>
        <p:nvSpPr>
          <p:cNvPr id="35" name="TextBox 34">
            <a:extLst>
              <a:ext uri="{FF2B5EF4-FFF2-40B4-BE49-F238E27FC236}">
                <a16:creationId xmlns:a16="http://schemas.microsoft.com/office/drawing/2014/main" id="{591A944B-6266-90F9-9D5E-B3BA961775D6}"/>
              </a:ext>
            </a:extLst>
          </p:cNvPr>
          <p:cNvSpPr txBox="1"/>
          <p:nvPr/>
        </p:nvSpPr>
        <p:spPr>
          <a:xfrm rot="18186911">
            <a:off x="6809923" y="2596883"/>
            <a:ext cx="1083833" cy="307777"/>
          </a:xfrm>
          <a:prstGeom prst="rect">
            <a:avLst/>
          </a:prstGeom>
          <a:noFill/>
        </p:spPr>
        <p:txBody>
          <a:bodyPr wrap="square" rtlCol="0">
            <a:spAutoFit/>
          </a:bodyPr>
          <a:lstStyle/>
          <a:p>
            <a:pPr algn="ctr"/>
            <a:r>
              <a:rPr lang="en-US" sz="1400" dirty="0">
                <a:solidFill>
                  <a:schemeClr val="bg1"/>
                </a:solidFill>
                <a:latin typeface="Noto Sans" panose="020B0502040504020204" pitchFamily="34" charset="0"/>
                <a:ea typeface="Noto Sans" panose="020B0502040504020204" pitchFamily="34" charset="0"/>
                <a:cs typeface="Noto Sans" panose="020B0502040504020204" pitchFamily="34" charset="0"/>
              </a:rPr>
              <a:t>Economics</a:t>
            </a:r>
          </a:p>
        </p:txBody>
      </p:sp>
    </p:spTree>
    <p:extLst>
      <p:ext uri="{BB962C8B-B14F-4D97-AF65-F5344CB8AC3E}">
        <p14:creationId xmlns:p14="http://schemas.microsoft.com/office/powerpoint/2010/main" val="22184297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3EC2E9-BFB6-9275-3920-375BB4397719}"/>
              </a:ext>
            </a:extLst>
          </p:cNvPr>
          <p:cNvSpPr>
            <a:spLocks noGrp="1"/>
          </p:cNvSpPr>
          <p:nvPr>
            <p:ph type="title"/>
          </p:nvPr>
        </p:nvSpPr>
        <p:spPr/>
        <p:txBody>
          <a:bodyPr/>
          <a:lstStyle/>
          <a:p>
            <a:r>
              <a:rPr lang="en-US" dirty="0"/>
              <a:t>Hierarchy of Needs</a:t>
            </a:r>
          </a:p>
        </p:txBody>
      </p:sp>
      <p:grpSp>
        <p:nvGrpSpPr>
          <p:cNvPr id="6" name="Group 5">
            <a:extLst>
              <a:ext uri="{FF2B5EF4-FFF2-40B4-BE49-F238E27FC236}">
                <a16:creationId xmlns:a16="http://schemas.microsoft.com/office/drawing/2014/main" id="{B2BEFBFD-06D1-F8B5-0F46-8402B2A51202}"/>
              </a:ext>
            </a:extLst>
          </p:cNvPr>
          <p:cNvGrpSpPr/>
          <p:nvPr/>
        </p:nvGrpSpPr>
        <p:grpSpPr>
          <a:xfrm>
            <a:off x="838200" y="1736725"/>
            <a:ext cx="5181600" cy="4389437"/>
            <a:chOff x="838200" y="1736725"/>
            <a:chExt cx="5181600" cy="4389437"/>
          </a:xfrm>
        </p:grpSpPr>
        <p:sp>
          <p:nvSpPr>
            <p:cNvPr id="7" name="Freeform: Shape 6">
              <a:extLst>
                <a:ext uri="{FF2B5EF4-FFF2-40B4-BE49-F238E27FC236}">
                  <a16:creationId xmlns:a16="http://schemas.microsoft.com/office/drawing/2014/main" id="{1B6D33F6-E1F0-3ACF-26ED-01B69410A51D}"/>
                </a:ext>
              </a:extLst>
            </p:cNvPr>
            <p:cNvSpPr/>
            <p:nvPr/>
          </p:nvSpPr>
          <p:spPr>
            <a:xfrm>
              <a:off x="2910840" y="1736725"/>
              <a:ext cx="1036320" cy="877887"/>
            </a:xfrm>
            <a:custGeom>
              <a:avLst/>
              <a:gdLst>
                <a:gd name="connsiteX0" fmla="*/ 0 w 1036320"/>
                <a:gd name="connsiteY0" fmla="*/ 877887 h 877887"/>
                <a:gd name="connsiteX1" fmla="*/ 518160 w 1036320"/>
                <a:gd name="connsiteY1" fmla="*/ 0 h 877887"/>
                <a:gd name="connsiteX2" fmla="*/ 518160 w 1036320"/>
                <a:gd name="connsiteY2" fmla="*/ 0 h 877887"/>
                <a:gd name="connsiteX3" fmla="*/ 1036320 w 1036320"/>
                <a:gd name="connsiteY3" fmla="*/ 877887 h 877887"/>
                <a:gd name="connsiteX4" fmla="*/ 0 w 1036320"/>
                <a:gd name="connsiteY4" fmla="*/ 877887 h 877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6320" h="877887">
                  <a:moveTo>
                    <a:pt x="0" y="877887"/>
                  </a:moveTo>
                  <a:lnTo>
                    <a:pt x="518160" y="0"/>
                  </a:lnTo>
                  <a:lnTo>
                    <a:pt x="518160" y="0"/>
                  </a:lnTo>
                  <a:lnTo>
                    <a:pt x="1036320" y="877887"/>
                  </a:lnTo>
                  <a:lnTo>
                    <a:pt x="0" y="877887"/>
                  </a:lnTo>
                  <a:close/>
                </a:path>
              </a:pathLst>
            </a:cu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endParaRPr lang="en-US" sz="900" kern="12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8" name="Freeform: Shape 7">
              <a:extLst>
                <a:ext uri="{FF2B5EF4-FFF2-40B4-BE49-F238E27FC236}">
                  <a16:creationId xmlns:a16="http://schemas.microsoft.com/office/drawing/2014/main" id="{1D405EB5-F506-780C-6AC3-61DB0F518EE8}"/>
                </a:ext>
              </a:extLst>
            </p:cNvPr>
            <p:cNvSpPr/>
            <p:nvPr/>
          </p:nvSpPr>
          <p:spPr>
            <a:xfrm>
              <a:off x="2392680" y="2614612"/>
              <a:ext cx="2072640" cy="877887"/>
            </a:xfrm>
            <a:custGeom>
              <a:avLst/>
              <a:gdLst>
                <a:gd name="connsiteX0" fmla="*/ 0 w 2072640"/>
                <a:gd name="connsiteY0" fmla="*/ 877887 h 877887"/>
                <a:gd name="connsiteX1" fmla="*/ 518164 w 2072640"/>
                <a:gd name="connsiteY1" fmla="*/ 0 h 877887"/>
                <a:gd name="connsiteX2" fmla="*/ 1554476 w 2072640"/>
                <a:gd name="connsiteY2" fmla="*/ 0 h 877887"/>
                <a:gd name="connsiteX3" fmla="*/ 2072640 w 2072640"/>
                <a:gd name="connsiteY3" fmla="*/ 877887 h 877887"/>
                <a:gd name="connsiteX4" fmla="*/ 0 w 2072640"/>
                <a:gd name="connsiteY4" fmla="*/ 877887 h 877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2640" h="877887">
                  <a:moveTo>
                    <a:pt x="0" y="877887"/>
                  </a:moveTo>
                  <a:lnTo>
                    <a:pt x="518164" y="0"/>
                  </a:lnTo>
                  <a:lnTo>
                    <a:pt x="1554476" y="0"/>
                  </a:lnTo>
                  <a:lnTo>
                    <a:pt x="2072640" y="877887"/>
                  </a:lnTo>
                  <a:lnTo>
                    <a:pt x="0" y="877887"/>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4141" tIns="11430" rIns="374143" bIns="11430" numCol="1" spcCol="1270" anchor="ctr" anchorCtr="0">
              <a:noAutofit/>
            </a:bodyPr>
            <a:lstStyle/>
            <a:p>
              <a:pPr marL="0" lvl="0" indent="0" algn="ctr" defTabSz="400050">
                <a:lnSpc>
                  <a:spcPct val="90000"/>
                </a:lnSpc>
                <a:spcBef>
                  <a:spcPct val="0"/>
                </a:spcBef>
                <a:spcAft>
                  <a:spcPct val="35000"/>
                </a:spcAft>
                <a:buNone/>
              </a:pPr>
              <a:endParaRPr lang="en-US" sz="900" kern="1200" dirty="0">
                <a:latin typeface="Noto Sans" panose="020B0502040504020204" pitchFamily="34" charset="0"/>
                <a:ea typeface="Noto Sans" panose="020B0502040504020204" pitchFamily="34" charset="0"/>
                <a:cs typeface="Noto Sans" panose="020B0502040504020204" pitchFamily="34" charset="0"/>
              </a:endParaRPr>
            </a:p>
          </p:txBody>
        </p:sp>
        <p:sp>
          <p:nvSpPr>
            <p:cNvPr id="9" name="Freeform: Shape 8">
              <a:extLst>
                <a:ext uri="{FF2B5EF4-FFF2-40B4-BE49-F238E27FC236}">
                  <a16:creationId xmlns:a16="http://schemas.microsoft.com/office/drawing/2014/main" id="{55D253EC-1A70-1E1C-4F79-1B6380F427E2}"/>
                </a:ext>
              </a:extLst>
            </p:cNvPr>
            <p:cNvSpPr/>
            <p:nvPr/>
          </p:nvSpPr>
          <p:spPr>
            <a:xfrm>
              <a:off x="1874520" y="3492500"/>
              <a:ext cx="3108960" cy="877887"/>
            </a:xfrm>
            <a:custGeom>
              <a:avLst/>
              <a:gdLst>
                <a:gd name="connsiteX0" fmla="*/ 0 w 3108960"/>
                <a:gd name="connsiteY0" fmla="*/ 877887 h 877887"/>
                <a:gd name="connsiteX1" fmla="*/ 518164 w 3108960"/>
                <a:gd name="connsiteY1" fmla="*/ 0 h 877887"/>
                <a:gd name="connsiteX2" fmla="*/ 2590796 w 3108960"/>
                <a:gd name="connsiteY2" fmla="*/ 0 h 877887"/>
                <a:gd name="connsiteX3" fmla="*/ 3108960 w 3108960"/>
                <a:gd name="connsiteY3" fmla="*/ 877887 h 877887"/>
                <a:gd name="connsiteX4" fmla="*/ 0 w 3108960"/>
                <a:gd name="connsiteY4" fmla="*/ 877887 h 877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8960" h="877887">
                  <a:moveTo>
                    <a:pt x="0" y="877887"/>
                  </a:moveTo>
                  <a:lnTo>
                    <a:pt x="518164" y="0"/>
                  </a:lnTo>
                  <a:lnTo>
                    <a:pt x="2590796" y="0"/>
                  </a:lnTo>
                  <a:lnTo>
                    <a:pt x="3108960" y="877887"/>
                  </a:lnTo>
                  <a:lnTo>
                    <a:pt x="0" y="877887"/>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5497" tIns="11430" rIns="555499" bIns="11430" numCol="1" spcCol="1270" anchor="ctr" anchorCtr="0">
              <a:noAutofit/>
            </a:bodyPr>
            <a:lstStyle/>
            <a:p>
              <a:pPr marL="0" lvl="0" indent="0" algn="ctr" defTabSz="400050">
                <a:lnSpc>
                  <a:spcPct val="90000"/>
                </a:lnSpc>
                <a:spcBef>
                  <a:spcPct val="0"/>
                </a:spcBef>
                <a:spcAft>
                  <a:spcPct val="35000"/>
                </a:spcAft>
                <a:buNone/>
              </a:pPr>
              <a:r>
                <a:rPr lang="en-US" sz="1100" b="1" kern="1200" dirty="0">
                  <a:latin typeface="Noto Sans" panose="020B0502040504020204" pitchFamily="34" charset="0"/>
                  <a:ea typeface="Noto Sans" panose="020B0502040504020204" pitchFamily="34" charset="0"/>
                  <a:cs typeface="Noto Sans" panose="020B0502040504020204" pitchFamily="34" charset="0"/>
                </a:rPr>
                <a:t>Belonging and love needs:</a:t>
              </a:r>
              <a:br>
                <a:rPr lang="en-US" sz="1100" b="1" kern="1200" dirty="0">
                  <a:latin typeface="Noto Sans" panose="020B0502040504020204" pitchFamily="34" charset="0"/>
                  <a:ea typeface="Noto Sans" panose="020B0502040504020204" pitchFamily="34" charset="0"/>
                  <a:cs typeface="Noto Sans" panose="020B0502040504020204" pitchFamily="34" charset="0"/>
                </a:rPr>
              </a:br>
              <a:r>
                <a:rPr lang="en-US" sz="1100" kern="1200" dirty="0">
                  <a:latin typeface="Noto Sans" panose="020B0502040504020204" pitchFamily="34" charset="0"/>
                  <a:ea typeface="Noto Sans" panose="020B0502040504020204" pitchFamily="34" charset="0"/>
                  <a:cs typeface="Noto Sans" panose="020B0502040504020204" pitchFamily="34" charset="0"/>
                </a:rPr>
                <a:t>To have friends, intimate relationships, and feel accepted</a:t>
              </a:r>
            </a:p>
          </p:txBody>
        </p:sp>
        <p:sp>
          <p:nvSpPr>
            <p:cNvPr id="10" name="Freeform: Shape 9">
              <a:extLst>
                <a:ext uri="{FF2B5EF4-FFF2-40B4-BE49-F238E27FC236}">
                  <a16:creationId xmlns:a16="http://schemas.microsoft.com/office/drawing/2014/main" id="{CB79EC5B-6B6F-86AF-55E3-C846DE06DD41}"/>
                </a:ext>
              </a:extLst>
            </p:cNvPr>
            <p:cNvSpPr/>
            <p:nvPr/>
          </p:nvSpPr>
          <p:spPr>
            <a:xfrm>
              <a:off x="1356359" y="4370387"/>
              <a:ext cx="4145280" cy="877887"/>
            </a:xfrm>
            <a:custGeom>
              <a:avLst/>
              <a:gdLst>
                <a:gd name="connsiteX0" fmla="*/ 0 w 4145280"/>
                <a:gd name="connsiteY0" fmla="*/ 877887 h 877887"/>
                <a:gd name="connsiteX1" fmla="*/ 518164 w 4145280"/>
                <a:gd name="connsiteY1" fmla="*/ 0 h 877887"/>
                <a:gd name="connsiteX2" fmla="*/ 3627116 w 4145280"/>
                <a:gd name="connsiteY2" fmla="*/ 0 h 877887"/>
                <a:gd name="connsiteX3" fmla="*/ 4145280 w 4145280"/>
                <a:gd name="connsiteY3" fmla="*/ 877887 h 877887"/>
                <a:gd name="connsiteX4" fmla="*/ 0 w 4145280"/>
                <a:gd name="connsiteY4" fmla="*/ 877887 h 877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5280" h="877887">
                  <a:moveTo>
                    <a:pt x="0" y="877887"/>
                  </a:moveTo>
                  <a:lnTo>
                    <a:pt x="518164" y="0"/>
                  </a:lnTo>
                  <a:lnTo>
                    <a:pt x="3627116" y="0"/>
                  </a:lnTo>
                  <a:lnTo>
                    <a:pt x="4145280" y="877887"/>
                  </a:lnTo>
                  <a:lnTo>
                    <a:pt x="0" y="877887"/>
                  </a:lnTo>
                  <a:close/>
                </a:path>
              </a:pathLst>
            </a:custGeom>
            <a:solidFill>
              <a:schemeClr val="tx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36854" tIns="11430" rIns="736854" bIns="11430" numCol="1" spcCol="1270" anchor="ctr" anchorCtr="0">
              <a:noAutofit/>
            </a:bodyPr>
            <a:lstStyle/>
            <a:p>
              <a:pPr marL="0" lvl="0" indent="0" algn="ctr" defTabSz="400050">
                <a:lnSpc>
                  <a:spcPct val="90000"/>
                </a:lnSpc>
                <a:spcBef>
                  <a:spcPct val="0"/>
                </a:spcBef>
                <a:spcAft>
                  <a:spcPct val="35000"/>
                </a:spcAft>
                <a:buNone/>
              </a:pPr>
              <a:r>
                <a:rPr lang="en-US" sz="1100" b="1" kern="1200" dirty="0">
                  <a:latin typeface="Noto Sans" panose="020B0502040504020204" pitchFamily="34" charset="0"/>
                  <a:ea typeface="Noto Sans" panose="020B0502040504020204" pitchFamily="34" charset="0"/>
                  <a:cs typeface="Noto Sans" panose="020B0502040504020204" pitchFamily="34" charset="0"/>
                </a:rPr>
                <a:t>Safety needs: </a:t>
              </a:r>
              <a:br>
                <a:rPr lang="en-US" sz="1100" b="1" kern="1200" dirty="0">
                  <a:latin typeface="Noto Sans" panose="020B0502040504020204" pitchFamily="34" charset="0"/>
                  <a:ea typeface="Noto Sans" panose="020B0502040504020204" pitchFamily="34" charset="0"/>
                  <a:cs typeface="Noto Sans" panose="020B0502040504020204" pitchFamily="34" charset="0"/>
                </a:rPr>
              </a:br>
              <a:r>
                <a:rPr lang="en-US" sz="1100" kern="1200" dirty="0">
                  <a:latin typeface="Noto Sans" panose="020B0502040504020204" pitchFamily="34" charset="0"/>
                  <a:ea typeface="Noto Sans" panose="020B0502040504020204" pitchFamily="34" charset="0"/>
                  <a:cs typeface="Noto Sans" panose="020B0502040504020204" pitchFamily="34" charset="0"/>
                </a:rPr>
                <a:t>To feel secure and out of danger</a:t>
              </a:r>
            </a:p>
          </p:txBody>
        </p:sp>
        <p:sp>
          <p:nvSpPr>
            <p:cNvPr id="11" name="Freeform: Shape 10">
              <a:extLst>
                <a:ext uri="{FF2B5EF4-FFF2-40B4-BE49-F238E27FC236}">
                  <a16:creationId xmlns:a16="http://schemas.microsoft.com/office/drawing/2014/main" id="{8DA3EAEE-3C59-DCB8-416F-7948B4A6A656}"/>
                </a:ext>
              </a:extLst>
            </p:cNvPr>
            <p:cNvSpPr/>
            <p:nvPr/>
          </p:nvSpPr>
          <p:spPr>
            <a:xfrm>
              <a:off x="838200" y="5248275"/>
              <a:ext cx="5181600" cy="877887"/>
            </a:xfrm>
            <a:custGeom>
              <a:avLst/>
              <a:gdLst>
                <a:gd name="connsiteX0" fmla="*/ 0 w 5181600"/>
                <a:gd name="connsiteY0" fmla="*/ 877887 h 877887"/>
                <a:gd name="connsiteX1" fmla="*/ 518164 w 5181600"/>
                <a:gd name="connsiteY1" fmla="*/ 0 h 877887"/>
                <a:gd name="connsiteX2" fmla="*/ 4663436 w 5181600"/>
                <a:gd name="connsiteY2" fmla="*/ 0 h 877887"/>
                <a:gd name="connsiteX3" fmla="*/ 5181600 w 5181600"/>
                <a:gd name="connsiteY3" fmla="*/ 877887 h 877887"/>
                <a:gd name="connsiteX4" fmla="*/ 0 w 5181600"/>
                <a:gd name="connsiteY4" fmla="*/ 877887 h 877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81600" h="877887">
                  <a:moveTo>
                    <a:pt x="0" y="877887"/>
                  </a:moveTo>
                  <a:lnTo>
                    <a:pt x="518164" y="0"/>
                  </a:lnTo>
                  <a:lnTo>
                    <a:pt x="4663436" y="0"/>
                  </a:lnTo>
                  <a:lnTo>
                    <a:pt x="5181600" y="877887"/>
                  </a:lnTo>
                  <a:lnTo>
                    <a:pt x="0" y="877887"/>
                  </a:ln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8209" tIns="11430" rIns="918211" bIns="11430" numCol="1" spcCol="1270" anchor="ctr" anchorCtr="0">
              <a:noAutofit/>
            </a:bodyPr>
            <a:lstStyle/>
            <a:p>
              <a:pPr marL="0" lvl="0" indent="0" algn="ctr" defTabSz="400050">
                <a:lnSpc>
                  <a:spcPct val="90000"/>
                </a:lnSpc>
                <a:spcBef>
                  <a:spcPct val="0"/>
                </a:spcBef>
                <a:spcAft>
                  <a:spcPct val="35000"/>
                </a:spcAft>
                <a:buNone/>
              </a:pPr>
              <a:r>
                <a:rPr lang="en-US" sz="1100" b="1" kern="1200" dirty="0">
                  <a:latin typeface="Noto Sans" panose="020B0502040504020204" pitchFamily="34" charset="0"/>
                  <a:ea typeface="Noto Sans" panose="020B0502040504020204" pitchFamily="34" charset="0"/>
                  <a:cs typeface="Noto Sans" panose="020B0502040504020204" pitchFamily="34" charset="0"/>
                </a:rPr>
                <a:t>Physiological needs: </a:t>
              </a:r>
              <a:r>
                <a:rPr lang="en-US" sz="1100" kern="1200" dirty="0">
                  <a:latin typeface="Noto Sans" panose="020B0502040504020204" pitchFamily="34" charset="0"/>
                  <a:ea typeface="Noto Sans" panose="020B0502040504020204" pitchFamily="34" charset="0"/>
                  <a:cs typeface="Noto Sans" panose="020B0502040504020204" pitchFamily="34" charset="0"/>
                </a:rPr>
                <a:t>Food, water, warmth, rest</a:t>
              </a:r>
            </a:p>
          </p:txBody>
        </p:sp>
      </p:grpSp>
      <p:sp>
        <p:nvSpPr>
          <p:cNvPr id="4" name="Content Placeholder 3">
            <a:extLst>
              <a:ext uri="{FF2B5EF4-FFF2-40B4-BE49-F238E27FC236}">
                <a16:creationId xmlns:a16="http://schemas.microsoft.com/office/drawing/2014/main" id="{BC5B9306-1EF3-B29A-7491-C25BDFB67BD2}"/>
              </a:ext>
            </a:extLst>
          </p:cNvPr>
          <p:cNvSpPr>
            <a:spLocks noGrp="1"/>
          </p:cNvSpPr>
          <p:nvPr>
            <p:ph sz="half" idx="2"/>
          </p:nvPr>
        </p:nvSpPr>
        <p:spPr/>
        <p:txBody>
          <a:bodyPr>
            <a:normAutofit fontScale="92500" lnSpcReduction="10000"/>
          </a:bodyPr>
          <a:lstStyle/>
          <a:p>
            <a:r>
              <a:rPr lang="en-US" dirty="0"/>
              <a:t>Abraham Maslow (1943) developed a framework to show what individuals </a:t>
            </a:r>
            <a:r>
              <a:rPr lang="en-US" b="1" dirty="0"/>
              <a:t>need to thrive</a:t>
            </a:r>
            <a:r>
              <a:rPr lang="en-US" dirty="0"/>
              <a:t> and do well in life.</a:t>
            </a:r>
          </a:p>
          <a:p>
            <a:r>
              <a:rPr lang="en-US" dirty="0"/>
              <a:t>Healthy development starts with meeting basic physiological needs (food, water, shelter) and safety. Without these, humans can only focus on </a:t>
            </a:r>
            <a:r>
              <a:rPr lang="en-US" b="1" dirty="0"/>
              <a:t>survival</a:t>
            </a:r>
            <a:r>
              <a:rPr lang="en-US" dirty="0"/>
              <a:t>.</a:t>
            </a:r>
          </a:p>
          <a:p>
            <a:r>
              <a:rPr lang="en-US" dirty="0"/>
              <a:t>Not everyone reaches the last need,</a:t>
            </a:r>
            <a:r>
              <a:rPr lang="en-US" b="1" dirty="0"/>
              <a:t> self-actualization,</a:t>
            </a:r>
            <a:r>
              <a:rPr lang="en-US" dirty="0"/>
              <a:t> and it is not necessary for healthy development.</a:t>
            </a:r>
          </a:p>
          <a:p>
            <a:r>
              <a:rPr lang="en-US" dirty="0"/>
              <a:t>Research shows that in addition to the basic needs, children and youth also need a sense of </a:t>
            </a:r>
            <a:r>
              <a:rPr lang="en-US" b="1" dirty="0">
                <a:solidFill>
                  <a:schemeClr val="tx2"/>
                </a:solidFill>
              </a:rPr>
              <a:t>belonging</a:t>
            </a:r>
            <a:r>
              <a:rPr lang="en-US" dirty="0"/>
              <a:t> to grow and develop well.</a:t>
            </a:r>
          </a:p>
        </p:txBody>
      </p:sp>
      <p:sp>
        <p:nvSpPr>
          <p:cNvPr id="12" name="TextBox 11">
            <a:extLst>
              <a:ext uri="{FF2B5EF4-FFF2-40B4-BE49-F238E27FC236}">
                <a16:creationId xmlns:a16="http://schemas.microsoft.com/office/drawing/2014/main" id="{CB1FCF98-7780-94F9-0BEA-A57AF51864F0}"/>
              </a:ext>
            </a:extLst>
          </p:cNvPr>
          <p:cNvSpPr txBox="1"/>
          <p:nvPr/>
        </p:nvSpPr>
        <p:spPr>
          <a:xfrm>
            <a:off x="1874521" y="2004852"/>
            <a:ext cx="3108959" cy="549381"/>
          </a:xfrm>
          <a:prstGeom prst="rect">
            <a:avLst/>
          </a:prstGeom>
          <a:noFill/>
        </p:spPr>
        <p:txBody>
          <a:bodyPr wrap="square" rtlCol="0">
            <a:sp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n-US" sz="1100" b="1" i="0" u="none" strike="noStrike" kern="1200" cap="none" spc="0" normalizeH="0" baseline="0" noProof="0" dirty="0">
                <a:ln>
                  <a:noFill/>
                </a:ln>
                <a:solidFill>
                  <a:srgbClr val="000000"/>
                </a:solidFill>
                <a:effectLst/>
                <a:uLnTx/>
                <a:uFillTx/>
                <a:latin typeface="Noto Sans" panose="020B0502040504020204" pitchFamily="34" charset="0"/>
                <a:ea typeface="Noto Sans" panose="020B0502040504020204" pitchFamily="34" charset="0"/>
                <a:cs typeface="Noto Sans" panose="020B0502040504020204" pitchFamily="34" charset="0"/>
              </a:rPr>
              <a:t>Self-actualization needs:</a:t>
            </a:r>
            <a:br>
              <a:rPr kumimoji="0" lang="en-US" sz="1100" b="1" i="0" u="none" strike="noStrike" kern="1200" cap="none" spc="0" normalizeH="0" baseline="0" noProof="0" dirty="0">
                <a:ln>
                  <a:noFill/>
                </a:ln>
                <a:solidFill>
                  <a:srgbClr val="000000"/>
                </a:solidFill>
                <a:effectLst/>
                <a:uLnTx/>
                <a:uFillTx/>
                <a:latin typeface="Noto Sans" panose="020B0502040504020204" pitchFamily="34" charset="0"/>
                <a:ea typeface="Noto Sans" panose="020B0502040504020204" pitchFamily="34" charset="0"/>
                <a:cs typeface="Noto Sans" panose="020B0502040504020204" pitchFamily="34" charset="0"/>
              </a:rPr>
            </a:br>
            <a:r>
              <a:rPr kumimoji="0" lang="en-US" sz="1100" b="0" i="0" u="none" strike="noStrike" kern="1200" cap="none" spc="0" normalizeH="0" baseline="0" noProof="0" dirty="0">
                <a:ln>
                  <a:noFill/>
                </a:ln>
                <a:solidFill>
                  <a:srgbClr val="000000"/>
                </a:solidFill>
                <a:effectLst/>
                <a:uLnTx/>
                <a:uFillTx/>
                <a:latin typeface="Noto Sans" panose="020B0502040504020204" pitchFamily="34" charset="0"/>
                <a:ea typeface="Noto Sans" panose="020B0502040504020204" pitchFamily="34" charset="0"/>
                <a:cs typeface="Noto Sans" panose="020B0502040504020204" pitchFamily="34" charset="0"/>
              </a:rPr>
              <a:t>To feel self-fulfilled and meeting one’s potential</a:t>
            </a:r>
          </a:p>
        </p:txBody>
      </p:sp>
      <p:sp>
        <p:nvSpPr>
          <p:cNvPr id="13" name="TextBox 12">
            <a:extLst>
              <a:ext uri="{FF2B5EF4-FFF2-40B4-BE49-F238E27FC236}">
                <a16:creationId xmlns:a16="http://schemas.microsoft.com/office/drawing/2014/main" id="{0D9B063E-B8C0-BCA1-91A3-0181B99EC3EE}"/>
              </a:ext>
            </a:extLst>
          </p:cNvPr>
          <p:cNvSpPr txBox="1"/>
          <p:nvPr/>
        </p:nvSpPr>
        <p:spPr>
          <a:xfrm>
            <a:off x="2067008" y="2809601"/>
            <a:ext cx="2723984" cy="549381"/>
          </a:xfrm>
          <a:prstGeom prst="rect">
            <a:avLst/>
          </a:prstGeom>
          <a:noFill/>
        </p:spPr>
        <p:txBody>
          <a:bodyPr wrap="square" rtlCol="0">
            <a:sp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n-US" sz="1100" b="1" i="0" u="none" strike="noStrike" kern="1200" cap="none" spc="0" normalizeH="0" baseline="0" noProof="0" dirty="0">
                <a:ln>
                  <a:noFill/>
                </a:ln>
                <a:effectLst/>
                <a:uLnTx/>
                <a:uFillTx/>
                <a:latin typeface="Noto Sans" panose="020B0502040504020204" pitchFamily="34" charset="0"/>
                <a:ea typeface="Noto Sans" panose="020B0502040504020204" pitchFamily="34" charset="0"/>
                <a:cs typeface="Noto Sans" panose="020B0502040504020204" pitchFamily="34" charset="0"/>
              </a:rPr>
              <a:t>Esteem needs:</a:t>
            </a:r>
            <a:br>
              <a:rPr kumimoji="0" lang="en-US" sz="1100" b="1" i="0" u="none" strike="noStrike" kern="1200" cap="none" spc="0" normalizeH="0" baseline="0" noProof="0" dirty="0">
                <a:ln>
                  <a:noFill/>
                </a:ln>
                <a:effectLst/>
                <a:uLnTx/>
                <a:uFillTx/>
                <a:latin typeface="Noto Sans" panose="020B0502040504020204" pitchFamily="34" charset="0"/>
                <a:ea typeface="Noto Sans" panose="020B0502040504020204" pitchFamily="34" charset="0"/>
                <a:cs typeface="Noto Sans" panose="020B0502040504020204" pitchFamily="34" charset="0"/>
              </a:rPr>
            </a:br>
            <a:r>
              <a:rPr kumimoji="0" lang="en-US" sz="1100" b="0" i="0" u="none" strike="noStrike" kern="1200" cap="none" spc="0" normalizeH="0" baseline="0" noProof="0" dirty="0">
                <a:ln>
                  <a:noFill/>
                </a:ln>
                <a:effectLst/>
                <a:uLnTx/>
                <a:uFillTx/>
                <a:latin typeface="Noto Sans" panose="020B0502040504020204" pitchFamily="34" charset="0"/>
                <a:ea typeface="Noto Sans" panose="020B0502040504020204" pitchFamily="34" charset="0"/>
                <a:cs typeface="Noto Sans" panose="020B0502040504020204" pitchFamily="34" charset="0"/>
              </a:rPr>
              <a:t>To feel accomplished, prestige, and to gain approval and recognition</a:t>
            </a:r>
          </a:p>
        </p:txBody>
      </p:sp>
    </p:spTree>
    <p:extLst>
      <p:ext uri="{BB962C8B-B14F-4D97-AF65-F5344CB8AC3E}">
        <p14:creationId xmlns:p14="http://schemas.microsoft.com/office/powerpoint/2010/main" val="9764750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E15D2726-0E50-EF9D-DE49-C386D99D8B3B}"/>
              </a:ext>
            </a:extLst>
          </p:cNvPr>
          <p:cNvGrpSpPr/>
          <p:nvPr/>
        </p:nvGrpSpPr>
        <p:grpSpPr>
          <a:xfrm>
            <a:off x="843445" y="2100041"/>
            <a:ext cx="10511458" cy="3850185"/>
            <a:chOff x="843445" y="2100041"/>
            <a:chExt cx="10511458" cy="3850185"/>
          </a:xfrm>
        </p:grpSpPr>
        <p:sp>
          <p:nvSpPr>
            <p:cNvPr id="9" name="Rectangle: Rounded Corners 8" descr="Warning with solid fill">
              <a:extLst>
                <a:ext uri="{FF2B5EF4-FFF2-40B4-BE49-F238E27FC236}">
                  <a16:creationId xmlns:a16="http://schemas.microsoft.com/office/drawing/2014/main" id="{141E29DE-6B02-5A8D-5DC3-E268AB207479}"/>
                </a:ext>
              </a:extLst>
            </p:cNvPr>
            <p:cNvSpPr/>
            <p:nvPr/>
          </p:nvSpPr>
          <p:spPr>
            <a:xfrm>
              <a:off x="843445" y="2100041"/>
              <a:ext cx="3284744" cy="2263189"/>
            </a:xfrm>
            <a:prstGeom prst="roundRect">
              <a:avLst/>
            </a:prstGeom>
            <a:blipFill>
              <a:blip>
                <a:extLst>
                  <a:ext uri="{96DAC541-7B7A-43D3-8B79-37D633B846F1}">
                    <asvg:svgBlip xmlns:asvg="http://schemas.microsoft.com/office/drawing/2016/SVG/main" r:embed="rId3"/>
                  </a:ext>
                </a:extLst>
              </a:blip>
              <a:srcRect/>
              <a:stretch>
                <a:fillRect l="15550" r="1555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dirty="0"/>
            </a:p>
          </p:txBody>
        </p:sp>
        <p:sp>
          <p:nvSpPr>
            <p:cNvPr id="10" name="Freeform: Shape 9">
              <a:extLst>
                <a:ext uri="{FF2B5EF4-FFF2-40B4-BE49-F238E27FC236}">
                  <a16:creationId xmlns:a16="http://schemas.microsoft.com/office/drawing/2014/main" id="{7814DDFD-3D09-4673-7AA6-E82168D3B4C1}"/>
                </a:ext>
              </a:extLst>
            </p:cNvPr>
            <p:cNvSpPr/>
            <p:nvPr/>
          </p:nvSpPr>
          <p:spPr>
            <a:xfrm>
              <a:off x="843445" y="4363230"/>
              <a:ext cx="3284744" cy="1586996"/>
            </a:xfrm>
            <a:custGeom>
              <a:avLst/>
              <a:gdLst>
                <a:gd name="connsiteX0" fmla="*/ 0 w 3284744"/>
                <a:gd name="connsiteY0" fmla="*/ 0 h 1218640"/>
                <a:gd name="connsiteX1" fmla="*/ 3284744 w 3284744"/>
                <a:gd name="connsiteY1" fmla="*/ 0 h 1218640"/>
                <a:gd name="connsiteX2" fmla="*/ 3284744 w 3284744"/>
                <a:gd name="connsiteY2" fmla="*/ 1218640 h 1218640"/>
                <a:gd name="connsiteX3" fmla="*/ 0 w 3284744"/>
                <a:gd name="connsiteY3" fmla="*/ 1218640 h 1218640"/>
                <a:gd name="connsiteX4" fmla="*/ 0 w 3284744"/>
                <a:gd name="connsiteY4" fmla="*/ 0 h 121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4744" h="1218640">
                  <a:moveTo>
                    <a:pt x="0" y="0"/>
                  </a:moveTo>
                  <a:lnTo>
                    <a:pt x="3284744" y="0"/>
                  </a:lnTo>
                  <a:lnTo>
                    <a:pt x="3284744" y="1218640"/>
                  </a:lnTo>
                  <a:lnTo>
                    <a:pt x="0" y="121864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2456" tIns="92456" rIns="92456" bIns="0" numCol="1" spcCol="1270" anchor="t" anchorCtr="0">
              <a:noAutofit/>
            </a:bodyPr>
            <a:lstStyle/>
            <a:p>
              <a:pPr marL="0" lvl="0" indent="0" algn="ctr" defTabSz="577850">
                <a:lnSpc>
                  <a:spcPct val="90000"/>
                </a:lnSpc>
                <a:spcBef>
                  <a:spcPct val="0"/>
                </a:spcBef>
                <a:spcAft>
                  <a:spcPct val="35000"/>
                </a:spcAft>
                <a:buNone/>
              </a:pPr>
              <a:r>
                <a:rPr lang="en-US" sz="1600" b="1" kern="1200" dirty="0">
                  <a:latin typeface="Noto Sans" panose="020B0502040504020204" pitchFamily="34" charset="0"/>
                  <a:ea typeface="Noto Sans" panose="020B0502040504020204" pitchFamily="34" charset="0"/>
                  <a:cs typeface="Noto Sans" panose="020B0502040504020204" pitchFamily="34" charset="0"/>
                </a:rPr>
                <a:t>Prevention Research</a:t>
              </a:r>
            </a:p>
            <a:p>
              <a:pPr marL="57150" lvl="1" indent="-57150" algn="ctr" defTabSz="444500">
                <a:lnSpc>
                  <a:spcPct val="90000"/>
                </a:lnSpc>
                <a:spcBef>
                  <a:spcPct val="0"/>
                </a:spcBef>
                <a:spcAft>
                  <a:spcPct val="15000"/>
                </a:spcAft>
                <a:buNone/>
              </a:pPr>
              <a:r>
                <a:rPr lang="en-US" sz="1400" i="1" kern="1200" dirty="0">
                  <a:latin typeface="Noto Sans" panose="020B0502040504020204" pitchFamily="34" charset="0"/>
                  <a:ea typeface="Noto Sans" panose="020B0502040504020204" pitchFamily="34" charset="0"/>
                  <a:cs typeface="Noto Sans" panose="020B0502040504020204" pitchFamily="34" charset="0"/>
                </a:rPr>
                <a:t>What predicts and prevents poor health outcomes?</a:t>
              </a:r>
            </a:p>
            <a:p>
              <a:pPr marL="57150" lvl="1" indent="-57150" algn="ctr" defTabSz="444500">
                <a:lnSpc>
                  <a:spcPct val="90000"/>
                </a:lnSpc>
                <a:spcBef>
                  <a:spcPct val="0"/>
                </a:spcBef>
                <a:spcAft>
                  <a:spcPct val="15000"/>
                </a:spcAft>
                <a:buNone/>
              </a:pPr>
              <a:endParaRPr lang="en-US" sz="1100" kern="1200" dirty="0">
                <a:latin typeface="Noto Sans" panose="020B0502040504020204" pitchFamily="34" charset="0"/>
                <a:ea typeface="Noto Sans" panose="020B0502040504020204" pitchFamily="34" charset="0"/>
                <a:cs typeface="Noto Sans" panose="020B0502040504020204" pitchFamily="34" charset="0"/>
              </a:endParaRPr>
            </a:p>
            <a:p>
              <a:pPr marL="57150" lvl="1" indent="-57150" algn="ctr" defTabSz="444500">
                <a:lnSpc>
                  <a:spcPct val="90000"/>
                </a:lnSpc>
                <a:spcBef>
                  <a:spcPct val="0"/>
                </a:spcBef>
                <a:spcAft>
                  <a:spcPct val="15000"/>
                </a:spcAft>
                <a:buNone/>
              </a:pPr>
              <a:r>
                <a:rPr lang="en-US" sz="1100" kern="1200" dirty="0">
                  <a:latin typeface="Noto Sans" panose="020B0502040504020204" pitchFamily="34" charset="0"/>
                  <a:ea typeface="Noto Sans" panose="020B0502040504020204" pitchFamily="34" charset="0"/>
                  <a:cs typeface="Noto Sans" panose="020B0502040504020204" pitchFamily="34" charset="0"/>
                </a:rPr>
                <a:t>By identifying risk factors and protective factors, youth workers can design more effective programs</a:t>
              </a:r>
            </a:p>
          </p:txBody>
        </p:sp>
        <p:sp>
          <p:nvSpPr>
            <p:cNvPr id="11" name="Rectangle: Rounded Corners 10" descr="Body builder with solid fill">
              <a:extLst>
                <a:ext uri="{FF2B5EF4-FFF2-40B4-BE49-F238E27FC236}">
                  <a16:creationId xmlns:a16="http://schemas.microsoft.com/office/drawing/2014/main" id="{BB3C1FF4-BF07-FCC1-67B8-5EF000A9F967}"/>
                </a:ext>
              </a:extLst>
            </p:cNvPr>
            <p:cNvSpPr/>
            <p:nvPr/>
          </p:nvSpPr>
          <p:spPr>
            <a:xfrm>
              <a:off x="4456802" y="2100041"/>
              <a:ext cx="3284744" cy="2263189"/>
            </a:xfrm>
            <a:prstGeom prst="roundRect">
              <a:avLst/>
            </a:prstGeom>
            <a:blipFill dpi="0" rotWithShape="1">
              <a:blip>
                <a:extLst>
                  <a:ext uri="{96DAC541-7B7A-43D3-8B79-37D633B846F1}">
                    <asvg:svgBlip xmlns:asvg="http://schemas.microsoft.com/office/drawing/2016/SVG/main" r:embed="rId4"/>
                  </a:ext>
                </a:extLst>
              </a:blip>
              <a:srcRect/>
              <a:stretch>
                <a:fillRect l="15550" r="1555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dirty="0"/>
            </a:p>
          </p:txBody>
        </p:sp>
        <p:sp>
          <p:nvSpPr>
            <p:cNvPr id="12" name="Freeform: Shape 11">
              <a:extLst>
                <a:ext uri="{FF2B5EF4-FFF2-40B4-BE49-F238E27FC236}">
                  <a16:creationId xmlns:a16="http://schemas.microsoft.com/office/drawing/2014/main" id="{6BFC6D74-2F14-1633-D176-D11E15CF742E}"/>
                </a:ext>
              </a:extLst>
            </p:cNvPr>
            <p:cNvSpPr/>
            <p:nvPr/>
          </p:nvSpPr>
          <p:spPr>
            <a:xfrm>
              <a:off x="4456802" y="4363230"/>
              <a:ext cx="3284744" cy="1218640"/>
            </a:xfrm>
            <a:custGeom>
              <a:avLst/>
              <a:gdLst>
                <a:gd name="connsiteX0" fmla="*/ 0 w 3284744"/>
                <a:gd name="connsiteY0" fmla="*/ 0 h 1218640"/>
                <a:gd name="connsiteX1" fmla="*/ 3284744 w 3284744"/>
                <a:gd name="connsiteY1" fmla="*/ 0 h 1218640"/>
                <a:gd name="connsiteX2" fmla="*/ 3284744 w 3284744"/>
                <a:gd name="connsiteY2" fmla="*/ 1218640 h 1218640"/>
                <a:gd name="connsiteX3" fmla="*/ 0 w 3284744"/>
                <a:gd name="connsiteY3" fmla="*/ 1218640 h 1218640"/>
                <a:gd name="connsiteX4" fmla="*/ 0 w 3284744"/>
                <a:gd name="connsiteY4" fmla="*/ 0 h 121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4744" h="1218640">
                  <a:moveTo>
                    <a:pt x="0" y="0"/>
                  </a:moveTo>
                  <a:lnTo>
                    <a:pt x="3284744" y="0"/>
                  </a:lnTo>
                  <a:lnTo>
                    <a:pt x="3284744" y="1218640"/>
                  </a:lnTo>
                  <a:lnTo>
                    <a:pt x="0" y="121864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2456" tIns="92456" rIns="92456" bIns="0" numCol="1" spcCol="1270" anchor="t" anchorCtr="0">
              <a:noAutofit/>
            </a:bodyPr>
            <a:lstStyle/>
            <a:p>
              <a:pPr marL="0" lvl="0" indent="0" algn="ctr" defTabSz="577850">
                <a:lnSpc>
                  <a:spcPct val="90000"/>
                </a:lnSpc>
                <a:spcBef>
                  <a:spcPct val="0"/>
                </a:spcBef>
                <a:spcAft>
                  <a:spcPct val="35000"/>
                </a:spcAft>
                <a:buNone/>
              </a:pPr>
              <a:r>
                <a:rPr lang="en-US" sz="1600" b="1" kern="1200" dirty="0">
                  <a:latin typeface="Noto Sans" panose="020B0502040504020204" pitchFamily="34" charset="0"/>
                  <a:ea typeface="Noto Sans" panose="020B0502040504020204" pitchFamily="34" charset="0"/>
                  <a:cs typeface="Noto Sans" panose="020B0502040504020204" pitchFamily="34" charset="0"/>
                </a:rPr>
                <a:t>Resiliency Research</a:t>
              </a:r>
            </a:p>
            <a:p>
              <a:pPr marL="57150" lvl="1" indent="-57150" algn="ctr" defTabSz="444500">
                <a:lnSpc>
                  <a:spcPct val="90000"/>
                </a:lnSpc>
                <a:spcBef>
                  <a:spcPct val="0"/>
                </a:spcBef>
                <a:spcAft>
                  <a:spcPct val="15000"/>
                </a:spcAft>
                <a:buNone/>
              </a:pPr>
              <a:r>
                <a:rPr lang="en-US" sz="1400" i="1" kern="1200" dirty="0">
                  <a:latin typeface="Noto Sans" panose="020B0502040504020204" pitchFamily="34" charset="0"/>
                  <a:ea typeface="Noto Sans" panose="020B0502040504020204" pitchFamily="34" charset="0"/>
                  <a:cs typeface="Noto Sans" panose="020B0502040504020204" pitchFamily="34" charset="0"/>
                </a:rPr>
                <a:t>What explains success despite the odds?</a:t>
              </a:r>
            </a:p>
            <a:p>
              <a:pPr marL="57150" lvl="1" indent="-57150" algn="ctr" defTabSz="444500">
                <a:lnSpc>
                  <a:spcPct val="90000"/>
                </a:lnSpc>
                <a:spcBef>
                  <a:spcPct val="0"/>
                </a:spcBef>
                <a:spcAft>
                  <a:spcPct val="15000"/>
                </a:spcAft>
                <a:buNone/>
              </a:pPr>
              <a:endParaRPr lang="en-US" sz="1100" kern="1200" dirty="0">
                <a:latin typeface="Noto Sans" panose="020B0502040504020204" pitchFamily="34" charset="0"/>
                <a:ea typeface="Noto Sans" panose="020B0502040504020204" pitchFamily="34" charset="0"/>
                <a:cs typeface="Noto Sans" panose="020B0502040504020204" pitchFamily="34" charset="0"/>
              </a:endParaRPr>
            </a:p>
            <a:p>
              <a:pPr marL="57150" lvl="1" indent="-57150" algn="ctr" defTabSz="444500">
                <a:lnSpc>
                  <a:spcPct val="90000"/>
                </a:lnSpc>
                <a:spcBef>
                  <a:spcPct val="0"/>
                </a:spcBef>
                <a:spcAft>
                  <a:spcPct val="15000"/>
                </a:spcAft>
                <a:buNone/>
              </a:pPr>
              <a:r>
                <a:rPr lang="en-US" sz="1100" kern="1200" dirty="0">
                  <a:latin typeface="Noto Sans" panose="020B0502040504020204" pitchFamily="34" charset="0"/>
                  <a:ea typeface="Noto Sans" panose="020B0502040504020204" pitchFamily="34" charset="0"/>
                  <a:cs typeface="Noto Sans" panose="020B0502040504020204" pitchFamily="34" charset="0"/>
                </a:rPr>
                <a:t>Youth workers need to know what helps many young people do well despite the negative environments they live in</a:t>
              </a:r>
            </a:p>
          </p:txBody>
        </p:sp>
        <p:sp>
          <p:nvSpPr>
            <p:cNvPr id="13" name="Rectangle: Rounded Corners 12" descr="Search Inventory with solid fill">
              <a:extLst>
                <a:ext uri="{FF2B5EF4-FFF2-40B4-BE49-F238E27FC236}">
                  <a16:creationId xmlns:a16="http://schemas.microsoft.com/office/drawing/2014/main" id="{FCF8C5BF-FAE1-2451-B1E7-0FC3A7425769}"/>
                </a:ext>
              </a:extLst>
            </p:cNvPr>
            <p:cNvSpPr/>
            <p:nvPr/>
          </p:nvSpPr>
          <p:spPr>
            <a:xfrm>
              <a:off x="8070159" y="2100041"/>
              <a:ext cx="3284744" cy="2263189"/>
            </a:xfrm>
            <a:prstGeom prst="roundRect">
              <a:avLst/>
            </a:prstGeom>
            <a:blipFill>
              <a:blip>
                <a:extLst>
                  <a:ext uri="{96DAC541-7B7A-43D3-8B79-37D633B846F1}">
                    <asvg:svgBlip xmlns:asvg="http://schemas.microsoft.com/office/drawing/2016/SVG/main" r:embed="rId5"/>
                  </a:ext>
                </a:extLst>
              </a:blip>
              <a:srcRect/>
              <a:stretch>
                <a:fillRect l="15550" r="1555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dirty="0"/>
            </a:p>
          </p:txBody>
        </p:sp>
        <p:sp>
          <p:nvSpPr>
            <p:cNvPr id="14" name="Freeform: Shape 13">
              <a:extLst>
                <a:ext uri="{FF2B5EF4-FFF2-40B4-BE49-F238E27FC236}">
                  <a16:creationId xmlns:a16="http://schemas.microsoft.com/office/drawing/2014/main" id="{18366B56-60F1-9600-32F8-E567B1669E88}"/>
                </a:ext>
              </a:extLst>
            </p:cNvPr>
            <p:cNvSpPr/>
            <p:nvPr/>
          </p:nvSpPr>
          <p:spPr>
            <a:xfrm>
              <a:off x="8070159" y="4363230"/>
              <a:ext cx="3284744" cy="1218640"/>
            </a:xfrm>
            <a:custGeom>
              <a:avLst/>
              <a:gdLst>
                <a:gd name="connsiteX0" fmla="*/ 0 w 3284744"/>
                <a:gd name="connsiteY0" fmla="*/ 0 h 1218640"/>
                <a:gd name="connsiteX1" fmla="*/ 3284744 w 3284744"/>
                <a:gd name="connsiteY1" fmla="*/ 0 h 1218640"/>
                <a:gd name="connsiteX2" fmla="*/ 3284744 w 3284744"/>
                <a:gd name="connsiteY2" fmla="*/ 1218640 h 1218640"/>
                <a:gd name="connsiteX3" fmla="*/ 0 w 3284744"/>
                <a:gd name="connsiteY3" fmla="*/ 1218640 h 1218640"/>
                <a:gd name="connsiteX4" fmla="*/ 0 w 3284744"/>
                <a:gd name="connsiteY4" fmla="*/ 0 h 121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4744" h="1218640">
                  <a:moveTo>
                    <a:pt x="0" y="0"/>
                  </a:moveTo>
                  <a:lnTo>
                    <a:pt x="3284744" y="0"/>
                  </a:lnTo>
                  <a:lnTo>
                    <a:pt x="3284744" y="1218640"/>
                  </a:lnTo>
                  <a:lnTo>
                    <a:pt x="0" y="121864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2456" tIns="92456" rIns="92456" bIns="0" numCol="1" spcCol="1270" anchor="t" anchorCtr="0">
              <a:noAutofit/>
            </a:bodyPr>
            <a:lstStyle/>
            <a:p>
              <a:pPr marL="0" lvl="0" indent="0" algn="ctr" defTabSz="577850">
                <a:lnSpc>
                  <a:spcPct val="90000"/>
                </a:lnSpc>
                <a:spcBef>
                  <a:spcPct val="0"/>
                </a:spcBef>
                <a:spcAft>
                  <a:spcPct val="35000"/>
                </a:spcAft>
                <a:buNone/>
              </a:pPr>
              <a:r>
                <a:rPr lang="en-US" sz="1600" b="1" kern="1200" dirty="0">
                  <a:latin typeface="Noto Sans" panose="020B0502040504020204" pitchFamily="34" charset="0"/>
                  <a:ea typeface="Noto Sans" panose="020B0502040504020204" pitchFamily="34" charset="0"/>
                  <a:cs typeface="Noto Sans" panose="020B0502040504020204" pitchFamily="34" charset="0"/>
                </a:rPr>
                <a:t>Youth Development Research</a:t>
              </a:r>
            </a:p>
            <a:p>
              <a:pPr marL="57150" lvl="1" indent="-57150" algn="ctr" defTabSz="444500">
                <a:lnSpc>
                  <a:spcPct val="90000"/>
                </a:lnSpc>
                <a:spcBef>
                  <a:spcPct val="0"/>
                </a:spcBef>
                <a:spcAft>
                  <a:spcPct val="15000"/>
                </a:spcAft>
                <a:buNone/>
              </a:pPr>
              <a:r>
                <a:rPr lang="en-US" sz="1400" i="1" kern="1200" dirty="0">
                  <a:latin typeface="Noto Sans" panose="020B0502040504020204" pitchFamily="34" charset="0"/>
                  <a:ea typeface="Noto Sans" panose="020B0502040504020204" pitchFamily="34" charset="0"/>
                  <a:cs typeface="Noto Sans" panose="020B0502040504020204" pitchFamily="34" charset="0"/>
                </a:rPr>
                <a:t>What predicts and promotes thriving?</a:t>
              </a:r>
            </a:p>
            <a:p>
              <a:pPr marL="57150" lvl="1" indent="-57150" algn="ctr" defTabSz="444500">
                <a:lnSpc>
                  <a:spcPct val="90000"/>
                </a:lnSpc>
                <a:spcBef>
                  <a:spcPct val="0"/>
                </a:spcBef>
                <a:spcAft>
                  <a:spcPct val="15000"/>
                </a:spcAft>
                <a:buNone/>
              </a:pPr>
              <a:endParaRPr lang="en-US" sz="1000" kern="1200" dirty="0">
                <a:latin typeface="Noto Sans" panose="020B0502040504020204" pitchFamily="34" charset="0"/>
                <a:ea typeface="Noto Sans" panose="020B0502040504020204" pitchFamily="34" charset="0"/>
                <a:cs typeface="Noto Sans" panose="020B0502040504020204" pitchFamily="34" charset="0"/>
              </a:endParaRPr>
            </a:p>
            <a:p>
              <a:pPr marL="57150" lvl="1" indent="-57150" algn="ctr" defTabSz="444500">
                <a:lnSpc>
                  <a:spcPct val="90000"/>
                </a:lnSpc>
                <a:spcBef>
                  <a:spcPct val="0"/>
                </a:spcBef>
                <a:spcAft>
                  <a:spcPct val="15000"/>
                </a:spcAft>
                <a:buNone/>
              </a:pPr>
              <a:r>
                <a:rPr lang="en-US" sz="1100" kern="1200" dirty="0">
                  <a:latin typeface="Noto Sans" panose="020B0502040504020204" pitchFamily="34" charset="0"/>
                  <a:ea typeface="Noto Sans" panose="020B0502040504020204" pitchFamily="34" charset="0"/>
                  <a:cs typeface="Noto Sans" panose="020B0502040504020204" pitchFamily="34" charset="0"/>
                </a:rPr>
                <a:t>The Search Institute has identified 40 building blocks that young people need from adults to thrive and become successful adults</a:t>
              </a:r>
            </a:p>
          </p:txBody>
        </p:sp>
      </p:grpSp>
      <p:sp>
        <p:nvSpPr>
          <p:cNvPr id="3" name="Title 2">
            <a:extLst>
              <a:ext uri="{FF2B5EF4-FFF2-40B4-BE49-F238E27FC236}">
                <a16:creationId xmlns:a16="http://schemas.microsoft.com/office/drawing/2014/main" id="{596F1A4F-DBE6-FEF1-6E20-904E32201468}"/>
              </a:ext>
            </a:extLst>
          </p:cNvPr>
          <p:cNvSpPr>
            <a:spLocks noGrp="1"/>
          </p:cNvSpPr>
          <p:nvPr>
            <p:ph type="title"/>
          </p:nvPr>
        </p:nvSpPr>
        <p:spPr/>
        <p:txBody>
          <a:bodyPr/>
          <a:lstStyle/>
          <a:p>
            <a:r>
              <a:rPr lang="en-US" dirty="0"/>
              <a:t>Supportive Research</a:t>
            </a:r>
          </a:p>
        </p:txBody>
      </p:sp>
    </p:spTree>
    <p:extLst>
      <p:ext uri="{BB962C8B-B14F-4D97-AF65-F5344CB8AC3E}">
        <p14:creationId xmlns:p14="http://schemas.microsoft.com/office/powerpoint/2010/main" val="7715526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52068F-6DED-CC6C-5898-9D2BA7430CDC}"/>
              </a:ext>
            </a:extLst>
          </p:cNvPr>
          <p:cNvSpPr>
            <a:spLocks noGrp="1"/>
          </p:cNvSpPr>
          <p:nvPr>
            <p:ph type="title"/>
          </p:nvPr>
        </p:nvSpPr>
        <p:spPr/>
        <p:txBody>
          <a:bodyPr/>
          <a:lstStyle/>
          <a:p>
            <a:r>
              <a:rPr lang="en-US" dirty="0"/>
              <a:t>The Science of Learning and Development (SOLD)</a:t>
            </a:r>
          </a:p>
        </p:txBody>
      </p:sp>
      <p:pic>
        <p:nvPicPr>
          <p:cNvPr id="3" name="Online Media 2" title="The Science of Learning and Development">
            <a:hlinkClick r:id="" action="ppaction://media"/>
            <a:extLst>
              <a:ext uri="{FF2B5EF4-FFF2-40B4-BE49-F238E27FC236}">
                <a16:creationId xmlns:a16="http://schemas.microsoft.com/office/drawing/2014/main" id="{823F1463-EB25-3F23-0BDB-ED101C4BD75A}"/>
              </a:ext>
            </a:extLst>
          </p:cNvPr>
          <p:cNvPicPr>
            <a:picLocks noRot="1" noChangeAspect="1"/>
          </p:cNvPicPr>
          <p:nvPr>
            <a:videoFile r:link="rId1"/>
          </p:nvPr>
        </p:nvPicPr>
        <p:blipFill>
          <a:blip r:embed="rId4"/>
          <a:stretch>
            <a:fillRect/>
          </a:stretch>
        </p:blipFill>
        <p:spPr>
          <a:xfrm>
            <a:off x="1963979" y="1577009"/>
            <a:ext cx="8264041" cy="4669183"/>
          </a:xfrm>
          <a:prstGeom prst="rect">
            <a:avLst/>
          </a:prstGeom>
        </p:spPr>
      </p:pic>
    </p:spTree>
    <p:extLst>
      <p:ext uri="{BB962C8B-B14F-4D97-AF65-F5344CB8AC3E}">
        <p14:creationId xmlns:p14="http://schemas.microsoft.com/office/powerpoint/2010/main" val="184715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theme/theme1.xml><?xml version="1.0" encoding="utf-8"?>
<a:theme xmlns:a="http://schemas.openxmlformats.org/drawingml/2006/main" name="Office Theme">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MediaLengthInSeconds xmlns="b5fce80b-0e0a-4fa4-a000-b17fcd0d177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3" ma:contentTypeDescription="Create a new document." ma:contentTypeScope="" ma:versionID="c95fe3b501023819936bde885265d9c8">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f8f471f43683ac53912db37a03832b8"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C887365-C788-450F-A071-0561AED9A662}">
  <ds:schemaRefs>
    <ds:schemaRef ds:uri="http://schemas.microsoft.com/sharepoint/v3/contenttype/forms"/>
  </ds:schemaRefs>
</ds:datastoreItem>
</file>

<file path=customXml/itemProps2.xml><?xml version="1.0" encoding="utf-8"?>
<ds:datastoreItem xmlns:ds="http://schemas.openxmlformats.org/officeDocument/2006/customXml" ds:itemID="{8AF8E36A-5490-481D-A3D2-DC003DD6C3D0}">
  <ds:schemaRefs>
    <ds:schemaRef ds:uri="http://schemas.microsoft.com/office/2006/documentManagement/types"/>
    <ds:schemaRef ds:uri="http://www.w3.org/XML/1998/namespace"/>
    <ds:schemaRef ds:uri="48e769e3-d160-4238-8758-582613b64169"/>
    <ds:schemaRef ds:uri="b5fce80b-0e0a-4fa4-a000-b17fcd0d1776"/>
    <ds:schemaRef ds:uri="http://purl.org/dc/terms/"/>
    <ds:schemaRef ds:uri="http://purl.org/dc/elements/1.1/"/>
    <ds:schemaRef ds:uri="http://purl.org/dc/dcmitype/"/>
    <ds:schemaRef ds:uri="http://schemas.openxmlformats.org/package/2006/metadata/core-propertie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C1B68794-BC22-41CA-AE2F-79CA75DEC54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5704</TotalTime>
  <Words>1315</Words>
  <Application>Microsoft Office PowerPoint</Application>
  <PresentationFormat>Widescreen</PresentationFormat>
  <Paragraphs>136</Paragraphs>
  <Slides>18</Slides>
  <Notes>13</Notes>
  <HiddenSlides>0</HiddenSlides>
  <MMClips>1</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18</vt:i4>
      </vt:variant>
    </vt:vector>
  </HeadingPairs>
  <TitlesOfParts>
    <vt:vector size="25" baseType="lpstr">
      <vt:lpstr>Arial</vt:lpstr>
      <vt:lpstr>Calibri</vt:lpstr>
      <vt:lpstr>Noto Sans</vt:lpstr>
      <vt:lpstr>System Font Regular</vt:lpstr>
      <vt:lpstr>Wingdings</vt:lpstr>
      <vt:lpstr>Office Theme</vt:lpstr>
      <vt:lpstr>fhi-360-powerpoint-template-option-a-noto-sans-font</vt:lpstr>
      <vt:lpstr>2.1: Principles of Positive Youth Development</vt:lpstr>
      <vt:lpstr>PowerPoint Presentation</vt:lpstr>
      <vt:lpstr>We’re all stronger with support!</vt:lpstr>
      <vt:lpstr>What is Positive Youth Development?</vt:lpstr>
      <vt:lpstr>Defining Positive Youth Development</vt:lpstr>
      <vt:lpstr>Ecological Model of Development</vt:lpstr>
      <vt:lpstr>Hierarchy of Needs</vt:lpstr>
      <vt:lpstr>Supportive Research</vt:lpstr>
      <vt:lpstr>The Science of Learning and Development (SOLD)</vt:lpstr>
      <vt:lpstr>Key Takeaways</vt:lpstr>
      <vt:lpstr>PYD in Action</vt:lpstr>
      <vt:lpstr>Defining Positive Youth Development</vt:lpstr>
      <vt:lpstr>Focus on positive outcomes</vt:lpstr>
      <vt:lpstr>Youth voice and engagement</vt:lpstr>
      <vt:lpstr>Long-term, developmentally appropriate involvement</vt:lpstr>
      <vt:lpstr>Universal and inclusive</vt:lpstr>
      <vt:lpstr>Community-based and collaborative</vt:lpstr>
      <vt:lpstr>Paradigm Shift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 to change cover photos</dc:title>
  <dc:creator>Hubert De La Vega</dc:creator>
  <cp:lastModifiedBy>Joshua Samuel Gonzalez</cp:lastModifiedBy>
  <cp:revision>22</cp:revision>
  <dcterms:created xsi:type="dcterms:W3CDTF">2023-03-21T16:04:53Z</dcterms:created>
  <dcterms:modified xsi:type="dcterms:W3CDTF">2026-05-18T18:44:55Z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MediaServiceImageTags">
    <vt:lpwstr/>
  </property>
  <property fmtid="{D5CDD505-2E9C-101B-9397-08002B2CF9AE}" pid="4" name="xd_ProgID">
    <vt:lpwstr/>
  </property>
  <property fmtid="{D5CDD505-2E9C-101B-9397-08002B2CF9AE}" pid="5" name="_SourceUrl">
    <vt:lpwstr/>
  </property>
  <property fmtid="{D5CDD505-2E9C-101B-9397-08002B2CF9AE}" pid="6" name="_SharedFileIndex">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y fmtid="{D5CDD505-2E9C-101B-9397-08002B2CF9AE}" pid="11" name="xd_Signature">
    <vt:lpwstr/>
  </property>
</Properties>
</file>